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301" r:id="rId4"/>
    <p:sldId id="298" r:id="rId5"/>
    <p:sldId id="316" r:id="rId6"/>
    <p:sldId id="300" r:id="rId7"/>
    <p:sldId id="315" r:id="rId8"/>
    <p:sldId id="282" r:id="rId9"/>
    <p:sldId id="291" r:id="rId10"/>
    <p:sldId id="284" r:id="rId11"/>
    <p:sldId id="306" r:id="rId12"/>
    <p:sldId id="307" r:id="rId13"/>
    <p:sldId id="308" r:id="rId14"/>
    <p:sldId id="283" r:id="rId15"/>
    <p:sldId id="285" r:id="rId16"/>
    <p:sldId id="287" r:id="rId17"/>
    <p:sldId id="313" r:id="rId18"/>
    <p:sldId id="314" r:id="rId19"/>
    <p:sldId id="292" r:id="rId20"/>
    <p:sldId id="312" r:id="rId21"/>
    <p:sldId id="310" r:id="rId22"/>
    <p:sldId id="311" r:id="rId23"/>
    <p:sldId id="293" r:id="rId24"/>
    <p:sldId id="294" r:id="rId25"/>
    <p:sldId id="309" r:id="rId26"/>
    <p:sldId id="297" r:id="rId27"/>
  </p:sldIdLst>
  <p:sldSz cx="12192000" cy="6858000"/>
  <p:notesSz cx="6797675" cy="9926638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ьга Андріївна Грикун" initials="ОАГ" lastIdx="0" clrIdx="0">
    <p:extLst>
      <p:ext uri="{19B8F6BF-5375-455C-9EA6-DF929625EA0E}">
        <p15:presenceInfo xmlns:p15="http://schemas.microsoft.com/office/powerpoint/2012/main" userId="Ольга Андріївна Грику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1995" autoAdjust="0"/>
  </p:normalViewPr>
  <p:slideViewPr>
    <p:cSldViewPr snapToGrid="0">
      <p:cViewPr varScale="1">
        <p:scale>
          <a:sx n="106" d="100"/>
          <a:sy n="106" d="100"/>
        </p:scale>
        <p:origin x="948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449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712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541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940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574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372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280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682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20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408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075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1CF53-BE2D-497B-B299-7366AB9F12D9}" type="datetimeFigureOut">
              <a:rPr lang="uk-UA" smtClean="0"/>
              <a:t>27.04.2021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1FF02-9605-47DB-BD94-AD47F10F43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47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26.png"/><Relationship Id="rId4" Type="http://schemas.openxmlformats.org/officeDocument/2006/relationships/hyperlink" Target="mailto:office@baumit.u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l-ko.com.ua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eynaers.ua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28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35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hyperlink" Target="mailto:office@svizhachok.u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hyperlink" Target="tel:+38(04594)" TargetMode="External"/><Relationship Id="rId7" Type="http://schemas.openxmlformats.org/officeDocument/2006/relationships/image" Target="../media/image87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hyperlink" Target="mailto:tovsad@ukr.net" TargetMode="External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0.png"/><Relationship Id="rId7" Type="http://schemas.openxmlformats.org/officeDocument/2006/relationships/image" Target="../media/image38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8C7306-7066-4302-9795-E03D6E6B9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593" y="2477026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uk-UA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Інвестиційна привабливість </a:t>
            </a:r>
          </a:p>
          <a:p>
            <a:r>
              <a:rPr lang="uk-UA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Великодимерської</a:t>
            </a:r>
            <a:r>
              <a:rPr lang="uk-UA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 </a:t>
            </a:r>
            <a:r>
              <a:rPr lang="uk-UA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ТГ</a:t>
            </a:r>
            <a:endParaRPr lang="uk-UA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 New" panose="02020603050405020304" pitchFamily="18" charset="-34"/>
            </a:endParaRPr>
          </a:p>
        </p:txBody>
      </p:sp>
      <p:pic>
        <p:nvPicPr>
          <p:cNvPr id="1026" name="Picture 2" descr="Асфальтирование Дымерка, укладка асфальта Дымерка, асфальтирование дорог в  Дымер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63" y="123623"/>
            <a:ext cx="1253588" cy="170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vit 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268" y="152722"/>
            <a:ext cx="828207" cy="115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oske 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465" y="183949"/>
            <a:ext cx="834633" cy="102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74109" y="1228526"/>
            <a:ext cx="903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/>
              <a:t>с. Плоске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59726" y="1228525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/>
              <a:t>с. Світильне 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20538" y="1737235"/>
            <a:ext cx="1053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b="1" dirty="0"/>
              <a:t>смт Велика</a:t>
            </a:r>
          </a:p>
          <a:p>
            <a:pPr algn="ctr"/>
            <a:r>
              <a:rPr lang="uk-UA" sz="1400" b="1" dirty="0"/>
              <a:t> Димерка</a:t>
            </a:r>
            <a:endParaRPr lang="ru-RU" sz="1400" b="1" dirty="0"/>
          </a:p>
        </p:txBody>
      </p:sp>
      <p:pic>
        <p:nvPicPr>
          <p:cNvPr id="1032" name="Picture 8" descr="Hoholiv 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98" y="191427"/>
            <a:ext cx="787598" cy="10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828892" y="1212887"/>
            <a:ext cx="888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/>
              <a:t>с. Гоголів</a:t>
            </a:r>
            <a:endParaRPr lang="ru-RU" sz="1400" b="1" dirty="0"/>
          </a:p>
        </p:txBody>
      </p:sp>
      <p:pic>
        <p:nvPicPr>
          <p:cNvPr id="1036" name="Picture 12" descr="Герб села Русані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58" y="181074"/>
            <a:ext cx="815153" cy="11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36762" y="1237797"/>
            <a:ext cx="922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/>
              <a:t>с. </a:t>
            </a:r>
            <a:r>
              <a:rPr lang="uk-UA" sz="1400" b="1" dirty="0" err="1"/>
              <a:t>Русанів</a:t>
            </a:r>
            <a:endParaRPr lang="ru-RU" sz="1400" b="1" dirty="0"/>
          </a:p>
        </p:txBody>
      </p:sp>
      <p:pic>
        <p:nvPicPr>
          <p:cNvPr id="2" name="Picture 2" descr="COA Bohdanivka, Kyivska, Ukraine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2" y="224564"/>
            <a:ext cx="785528" cy="11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511" y="1228526"/>
            <a:ext cx="1196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/>
              <a:t>с. Богданівка</a:t>
            </a:r>
            <a:endParaRPr lang="ru-RU" sz="1400" b="1" dirty="0"/>
          </a:p>
        </p:txBody>
      </p:sp>
      <p:pic>
        <p:nvPicPr>
          <p:cNvPr id="5" name="Picture 2" descr="Села и поселки Броварского район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19" y="115422"/>
            <a:ext cx="859382" cy="115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6664" y="1237797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/>
              <a:t>с. Бобрик</a:t>
            </a:r>
            <a:endParaRPr lang="ru-RU" sz="1400" b="1" dirty="0"/>
          </a:p>
        </p:txBody>
      </p:sp>
      <p:pic>
        <p:nvPicPr>
          <p:cNvPr id="7" name="Picture 4" descr="Zherdova 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79" y="161724"/>
            <a:ext cx="85725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29911" y="1228526"/>
            <a:ext cx="1052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/>
              <a:t>с. </a:t>
            </a:r>
            <a:r>
              <a:rPr lang="uk-UA" sz="1400" b="1" dirty="0" err="1"/>
              <a:t>Жердова</a:t>
            </a:r>
            <a:endParaRPr lang="ru-RU" sz="1400" b="1" dirty="0"/>
          </a:p>
        </p:txBody>
      </p:sp>
      <p:pic>
        <p:nvPicPr>
          <p:cNvPr id="16" name="Picture 8" descr="Рудня (Броварський район) — Вікіпеді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08" y="173761"/>
            <a:ext cx="834225" cy="10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37260" y="1246643"/>
            <a:ext cx="814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/>
              <a:t>с. Рудня</a:t>
            </a:r>
            <a:endParaRPr lang="ru-RU" sz="1400" b="1" dirty="0"/>
          </a:p>
        </p:txBody>
      </p:sp>
      <p:pic>
        <p:nvPicPr>
          <p:cNvPr id="1034" name="Picture 10" descr="COA Shevchenkove, Kyivska, Ukraine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30" y="234089"/>
            <a:ext cx="857250" cy="11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82099" y="1218222"/>
            <a:ext cx="1321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/>
              <a:t>с. Шевченкове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23930" y="4680133"/>
            <a:ext cx="3658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002060"/>
                </a:solidFill>
              </a:rPr>
              <a:t>Селищний</a:t>
            </a:r>
            <a:r>
              <a:rPr lang="ru-RU" sz="3200" b="1" dirty="0">
                <a:solidFill>
                  <a:srgbClr val="002060"/>
                </a:solidFill>
              </a:rPr>
              <a:t> голова 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8772" y="4680132"/>
            <a:ext cx="6064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002060"/>
                </a:solidFill>
              </a:rPr>
              <a:t>Бочкарьов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Анатолій</a:t>
            </a:r>
            <a:r>
              <a:rPr lang="ru-RU" sz="3200" b="1" dirty="0">
                <a:solidFill>
                  <a:srgbClr val="002060"/>
                </a:solidFill>
              </a:rPr>
              <a:t> Борисович</a:t>
            </a:r>
          </a:p>
        </p:txBody>
      </p:sp>
    </p:spTree>
    <p:extLst>
      <p:ext uri="{BB962C8B-B14F-4D97-AF65-F5344CB8AC3E}">
        <p14:creationId xmlns:p14="http://schemas.microsoft.com/office/powerpoint/2010/main" val="1005632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" y="2953218"/>
            <a:ext cx="4364854" cy="2907061"/>
          </a:xfrm>
          <a:prstGeom prst="rect">
            <a:avLst/>
          </a:prstGeom>
        </p:spPr>
      </p:pic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862355" y="152061"/>
            <a:ext cx="9194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  <a:endParaRPr lang="uk-UA" sz="2800" b="1" dirty="0">
              <a:cs typeface="Angsana New" panose="02020603050405020304" pitchFamily="18" charset="-34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4429956" y="822081"/>
            <a:ext cx="7662881" cy="5557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ТОВ «</a:t>
            </a:r>
            <a:r>
              <a:rPr lang="ru-RU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Бауміт</a:t>
            </a:r>
            <a:r>
              <a:rPr lang="ru-RU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Україна</a:t>
            </a:r>
            <a:r>
              <a:rPr lang="ru-RU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+mj-lt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Україна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07442,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Київська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область,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Броварський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район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       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смт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Велика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Димерка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вул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Броварська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179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                        тел./ф.: +38 (044) 568-52-54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hlinkClick r:id="rId4"/>
              </a:rPr>
              <a:t>office@baumit.ua</a:t>
            </a:r>
            <a:endParaRPr lang="ru-RU" sz="2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    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ТОВ «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Бауміт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Україна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»: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готові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сухі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будівельні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суміші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системи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утеплення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пастоподібні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фасадні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штукатурки і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фарби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мінеральні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штукатурки та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клеї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для плитки,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матеріали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влаштування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основи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підлоги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ru-RU" sz="1800" b="1" dirty="0">
              <a:latin typeface="+mj-lt"/>
              <a:cs typeface="Angsana New" panose="02020603050405020304" pitchFamily="18" charset="-34"/>
            </a:endParaRPr>
          </a:p>
          <a:p>
            <a:r>
              <a:rPr lang="uk-UA" sz="1800" b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Інвестиції Австрії</a:t>
            </a:r>
            <a:endParaRPr lang="ru-RU" sz="1800" b="1" dirty="0">
              <a:solidFill>
                <a:srgbClr val="00B0F0"/>
              </a:solidFill>
              <a:latin typeface="+mj-lt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rgbClr val="002060"/>
              </a:solidFill>
              <a:latin typeface="+mj-lt"/>
              <a:cs typeface="Angsana New" panose="02020603050405020304" pitchFamily="18" charset="-34"/>
            </a:endParaRPr>
          </a:p>
          <a:p>
            <a:endParaRPr lang="ru-RU" sz="800" b="1" dirty="0">
              <a:solidFill>
                <a:srgbClr val="002060"/>
              </a:solidFill>
              <a:latin typeface="+mj-lt"/>
              <a:cs typeface="Angsana New" panose="02020603050405020304" pitchFamily="18" charset="-34"/>
            </a:endParaRPr>
          </a:p>
          <a:p>
            <a:endParaRPr lang="ru-RU" sz="800" b="1" dirty="0">
              <a:solidFill>
                <a:srgbClr val="002060"/>
              </a:solidFill>
              <a:latin typeface="+mj-lt"/>
              <a:cs typeface="Angsana New" panose="02020603050405020304" pitchFamily="18" charset="-34"/>
            </a:endParaRPr>
          </a:p>
          <a:p>
            <a:endParaRPr lang="ru-RU" sz="800" b="1" dirty="0">
              <a:solidFill>
                <a:srgbClr val="002060"/>
              </a:solidFill>
              <a:latin typeface="+mj-lt"/>
              <a:cs typeface="Angsana New" panose="02020603050405020304" pitchFamily="18" charset="-34"/>
            </a:endParaRPr>
          </a:p>
          <a:p>
            <a:endParaRPr lang="ru-RU" sz="800" b="1" dirty="0">
              <a:solidFill>
                <a:srgbClr val="002060"/>
              </a:solidFill>
              <a:latin typeface="+mj-lt"/>
              <a:cs typeface="Angsana New" panose="02020603050405020304" pitchFamily="18" charset="-34"/>
            </a:endParaRPr>
          </a:p>
          <a:p>
            <a:endParaRPr lang="ru-RU" sz="800" b="1" dirty="0">
              <a:solidFill>
                <a:srgbClr val="002060"/>
              </a:solidFill>
              <a:latin typeface="+mj-lt"/>
              <a:cs typeface="Angsana New" panose="02020603050405020304" pitchFamily="18" charset="-34"/>
            </a:endParaRPr>
          </a:p>
          <a:p>
            <a:r>
              <a:rPr lang="ru-RU" sz="800" b="1" dirty="0">
                <a:solidFill>
                  <a:srgbClr val="002060"/>
                </a:solidFill>
                <a:latin typeface="+mj-lt"/>
                <a:cs typeface="Angsana New" panose="02020603050405020304" pitchFamily="18" charset="-34"/>
              </a:rPr>
              <a:t>   </a:t>
            </a:r>
          </a:p>
        </p:txBody>
      </p:sp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275673D4-49D3-499B-9460-18787DBBD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67" y="1520446"/>
            <a:ext cx="2801389" cy="10250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07" y="5631632"/>
            <a:ext cx="1121567" cy="74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6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226" y="1036076"/>
            <a:ext cx="10972800" cy="892559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+mn-lt"/>
              </a:rPr>
              <a:t>ТОВ «МАЯДО»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19895" y="2016749"/>
            <a:ext cx="86005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07442</a:t>
            </a: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Київська обл.,</a:t>
            </a: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Броварський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район, </a:t>
            </a: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смт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. Велика </a:t>
            </a: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Димерка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,</a:t>
            </a: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вул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Промислова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, 38. </a:t>
            </a: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Керівник</a:t>
            </a:r>
            <a:r>
              <a:rPr lang="uk-UA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- 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Ю</a:t>
            </a:r>
            <a:r>
              <a:rPr lang="uk-UA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нлю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Х</a:t>
            </a:r>
            <a:r>
              <a:rPr lang="uk-UA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юсейн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Виробництво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плит, </a:t>
            </a: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листів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, труб і </a:t>
            </a: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профілів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із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пластмас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. </a:t>
            </a:r>
          </a:p>
          <a:p>
            <a:pPr marL="123825" indent="356235" algn="ctr">
              <a:lnSpc>
                <a:spcPct val="150000"/>
              </a:lnSpc>
              <a:spcAft>
                <a:spcPts val="20"/>
              </a:spcAft>
            </a:pPr>
            <a:endParaRPr lang="uk-UA" sz="2000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marL="123825" indent="356235" algn="ctr">
              <a:lnSpc>
                <a:spcPct val="150000"/>
              </a:lnSpc>
              <a:spcAft>
                <a:spcPts val="20"/>
              </a:spcAft>
            </a:pPr>
            <a:r>
              <a:rPr lang="uk-UA" sz="2000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Туреччини</a:t>
            </a:r>
            <a:endParaRPr lang="ru-RU" sz="2000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3738" y="328191"/>
            <a:ext cx="8595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</a:t>
            </a:r>
            <a:r>
              <a:rPr lang="uk-UA" b="1" dirty="0">
                <a:solidFill>
                  <a:srgbClr val="002060"/>
                </a:solidFill>
                <a:cs typeface="Angsana New" panose="02020603050405020304" pitchFamily="18" charset="-34"/>
              </a:rPr>
              <a:t> </a:t>
            </a:r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ІНВЕСТИЦІЙНІ</a:t>
            </a:r>
            <a:r>
              <a:rPr lang="uk-UA" b="1" dirty="0">
                <a:solidFill>
                  <a:srgbClr val="002060"/>
                </a:solidFill>
                <a:cs typeface="Angsana New" panose="02020603050405020304" pitchFamily="18" charset="-34"/>
              </a:rPr>
              <a:t> </a:t>
            </a:r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ПРОЕКТИ</a:t>
            </a:r>
            <a:endParaRPr lang="ru-RU" sz="2800" dirty="0"/>
          </a:p>
        </p:txBody>
      </p:sp>
      <p:pic>
        <p:nvPicPr>
          <p:cNvPr id="1030" name="Picture 6" descr="Результат пошуку зображень за запитом &quot;маяд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5" y="1247068"/>
            <a:ext cx="3383851" cy="24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extruders_mayad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08" y="1447474"/>
            <a:ext cx="4464950" cy="2964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56" y="5543069"/>
            <a:ext cx="2028687" cy="976626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670"/>
            <a:ext cx="3734489" cy="2441930"/>
          </a:xfrm>
        </p:spPr>
      </p:pic>
    </p:spTree>
    <p:extLst>
      <p:ext uri="{BB962C8B-B14F-4D97-AF65-F5344CB8AC3E}">
        <p14:creationId xmlns:p14="http://schemas.microsoft.com/office/powerpoint/2010/main" val="76695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291" y="582209"/>
            <a:ext cx="10972800" cy="1143000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ТОВ «АЛ-КО КОБЕР»</a:t>
            </a:r>
            <a:endParaRPr lang="ru-RU" sz="28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i.biz-gid.com/img/logo/40528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676" y="350637"/>
            <a:ext cx="2561447" cy="1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541223" y="1592189"/>
            <a:ext cx="8379228" cy="4987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3825" indent="356235" algn="just">
              <a:lnSpc>
                <a:spcPct val="111000"/>
              </a:lnSpc>
              <a:spcAft>
                <a:spcPts val="20"/>
              </a:spcAft>
            </a:pP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07422,</a:t>
            </a: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Київська обл., </a:t>
            </a: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Броварський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р-н,</a:t>
            </a: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смт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. Велика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Димерка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,</a:t>
            </a: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вул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Броварська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156</a:t>
            </a:r>
          </a:p>
          <a:p>
            <a:pPr marL="123825" indent="356235" algn="just">
              <a:lnSpc>
                <a:spcPct val="150000"/>
              </a:lnSpc>
              <a:spcAft>
                <a:spcPts val="20"/>
              </a:spcAft>
            </a:pP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Керівник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- Худяков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Олександр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Петрович</a:t>
            </a:r>
          </a:p>
          <a:p>
            <a:pPr marL="123825" indent="356235">
              <a:lnSpc>
                <a:spcPct val="150000"/>
              </a:lnSpc>
              <a:spcAft>
                <a:spcPts val="20"/>
              </a:spcAft>
            </a:pPr>
            <a:r>
              <a:rPr lang="en-US" b="1" u="sng" dirty="0">
                <a:solidFill>
                  <a:srgbClr val="002060"/>
                </a:solidFill>
                <a:ea typeface="Times New Roman" panose="02020603050405020304" pitchFamily="18" charset="0"/>
                <a:hlinkClick r:id="rId3"/>
              </a:rPr>
              <a:t>info</a:t>
            </a:r>
            <a:r>
              <a:rPr lang="ru-RU" b="1" u="sng" dirty="0">
                <a:solidFill>
                  <a:srgbClr val="002060"/>
                </a:solidFill>
                <a:ea typeface="Times New Roman" panose="02020603050405020304" pitchFamily="18" charset="0"/>
                <a:hlinkClick r:id="rId3"/>
              </a:rPr>
              <a:t>@</a:t>
            </a:r>
            <a:r>
              <a:rPr lang="en-US" b="1" u="sng" dirty="0">
                <a:solidFill>
                  <a:srgbClr val="002060"/>
                </a:solidFill>
                <a:ea typeface="Times New Roman" panose="02020603050405020304" pitchFamily="18" charset="0"/>
                <a:hlinkClick r:id="rId3"/>
              </a:rPr>
              <a:t>al</a:t>
            </a:r>
            <a:r>
              <a:rPr lang="ru-RU" b="1" u="sng" dirty="0">
                <a:solidFill>
                  <a:srgbClr val="002060"/>
                </a:solidFill>
                <a:ea typeface="Times New Roman" panose="02020603050405020304" pitchFamily="18" charset="0"/>
                <a:hlinkClick r:id="rId3"/>
              </a:rPr>
              <a:t>-</a:t>
            </a:r>
            <a:r>
              <a:rPr lang="en-US" b="1" u="sng" dirty="0" err="1">
                <a:solidFill>
                  <a:srgbClr val="002060"/>
                </a:solidFill>
                <a:ea typeface="Times New Roman" panose="02020603050405020304" pitchFamily="18" charset="0"/>
                <a:hlinkClick r:id="rId3"/>
              </a:rPr>
              <a:t>ko</a:t>
            </a:r>
            <a:r>
              <a:rPr lang="ru-RU" b="1" u="sng" dirty="0">
                <a:solidFill>
                  <a:srgbClr val="002060"/>
                </a:solidFill>
                <a:ea typeface="Times New Roman" panose="02020603050405020304" pitchFamily="18" charset="0"/>
                <a:hlinkClick r:id="rId3"/>
              </a:rPr>
              <a:t>.</a:t>
            </a:r>
            <a:r>
              <a:rPr lang="en-US" b="1" u="sng" dirty="0">
                <a:solidFill>
                  <a:srgbClr val="002060"/>
                </a:solidFill>
                <a:ea typeface="Times New Roman" panose="02020603050405020304" pitchFamily="18" charset="0"/>
                <a:hlinkClick r:id="rId3"/>
              </a:rPr>
              <a:t>com</a:t>
            </a:r>
            <a:r>
              <a:rPr lang="ru-RU" b="1" u="sng" dirty="0">
                <a:solidFill>
                  <a:srgbClr val="002060"/>
                </a:solidFill>
                <a:ea typeface="Times New Roman" panose="02020603050405020304" pitchFamily="18" charset="0"/>
                <a:hlinkClick r:id="rId3"/>
              </a:rPr>
              <a:t>.</a:t>
            </a:r>
            <a:r>
              <a:rPr lang="en-US" b="1" u="sng" dirty="0" err="1">
                <a:solidFill>
                  <a:srgbClr val="002060"/>
                </a:solidFill>
                <a:ea typeface="Times New Roman" panose="02020603050405020304" pitchFamily="18" charset="0"/>
                <a:hlinkClick r:id="rId3"/>
              </a:rPr>
              <a:t>ua</a:t>
            </a:r>
            <a:endParaRPr lang="uk-UA" b="1" u="sng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123825" indent="356235">
              <a:lnSpc>
                <a:spcPct val="150000"/>
              </a:lnSpc>
              <a:spcAft>
                <a:spcPts val="20"/>
              </a:spcAft>
            </a:pP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«</a:t>
            </a:r>
            <a:r>
              <a:rPr lang="uk-UA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Ал</a:t>
            </a:r>
            <a:r>
              <a:rPr lang="uk-UA" b="1" dirty="0">
                <a:solidFill>
                  <a:srgbClr val="002060"/>
                </a:solidFill>
                <a:ea typeface="Times New Roman" panose="02020603050405020304" pitchFamily="18" charset="0"/>
              </a:rPr>
              <a:t>-ко </a:t>
            </a:r>
            <a:r>
              <a:rPr lang="uk-UA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кобер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» –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багатопрофільний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виробник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садової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кліматичної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техніки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(в тому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числі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промислового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призначення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),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автозапчастин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тощо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. </a:t>
            </a:r>
          </a:p>
          <a:p>
            <a:pPr marL="123825" indent="356235" algn="r">
              <a:lnSpc>
                <a:spcPct val="111000"/>
              </a:lnSpc>
              <a:spcAft>
                <a:spcPts val="2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  <a:p>
            <a:pPr marL="123825" indent="356235" algn="ctr">
              <a:lnSpc>
                <a:spcPct val="111000"/>
              </a:lnSpc>
              <a:spcAft>
                <a:spcPts val="2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r>
              <a:rPr lang="uk-UA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Німеччини</a:t>
            </a:r>
            <a:endParaRPr lang="ru-RU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marL="123825" indent="356235">
              <a:lnSpc>
                <a:spcPct val="111000"/>
              </a:lnSpc>
              <a:spcAft>
                <a:spcPts val="20"/>
              </a:spcAft>
            </a:pPr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70364" y="212877"/>
            <a:ext cx="8495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  <a:endParaRPr lang="ru-RU" sz="2800" dirty="0"/>
          </a:p>
        </p:txBody>
      </p:sp>
      <p:pic>
        <p:nvPicPr>
          <p:cNvPr id="8196" name="Picture 4" descr="Результат пошуку зображень за запитом &quot;ТЕХНІКА АЛ-КО КОБЕР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8" y="4215062"/>
            <a:ext cx="3320733" cy="223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9" y="1669003"/>
            <a:ext cx="3271592" cy="20180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92" y="5515195"/>
            <a:ext cx="1493807" cy="10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08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+mn-lt"/>
                <a:cs typeface="Angsana New" panose="02020603050405020304" pitchFamily="18" charset="-34"/>
              </a:rPr>
              <a:t>УСПІШНІ ІНВЕСТИЦІЙНІ ПРОЕКТИ</a:t>
            </a:r>
            <a:br>
              <a:rPr lang="uk-UA" sz="2800" b="1" dirty="0">
                <a:solidFill>
                  <a:srgbClr val="002060"/>
                </a:solidFill>
                <a:latin typeface="+mn-lt"/>
                <a:cs typeface="Angsana New" panose="02020603050405020304" pitchFamily="18" charset="-34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31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ТОВ «КОМПЛЕКС АГРОМАРС»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33156" y="1749830"/>
            <a:ext cx="8527786" cy="4525963"/>
          </a:xfrm>
        </p:spPr>
        <p:txBody>
          <a:bodyPr>
            <a:normAutofit/>
          </a:bodyPr>
          <a:lstStyle/>
          <a:p>
            <a:pPr marL="123825" indent="0" algn="just">
              <a:spcAft>
                <a:spcPts val="20"/>
              </a:spcAft>
              <a:buNone/>
            </a:pPr>
            <a:r>
              <a:rPr lang="uk-UA" sz="1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07430 </a:t>
            </a:r>
            <a:r>
              <a:rPr lang="ru-RU" sz="1800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Київська</a:t>
            </a:r>
            <a:r>
              <a:rPr lang="ru-RU" sz="1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обл., </a:t>
            </a:r>
          </a:p>
          <a:p>
            <a:pPr marL="123825" indent="0" algn="just">
              <a:spcAft>
                <a:spcPts val="20"/>
              </a:spcAft>
              <a:buNone/>
            </a:pPr>
            <a:r>
              <a:rPr lang="ru-RU" sz="1800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Броварський</a:t>
            </a:r>
            <a:r>
              <a:rPr lang="ru-RU" sz="1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р-н,</a:t>
            </a:r>
          </a:p>
          <a:p>
            <a:pPr marL="123825" indent="0" algn="just">
              <a:spcAft>
                <a:spcPts val="20"/>
              </a:spcAft>
              <a:buNone/>
            </a:pPr>
            <a:r>
              <a:rPr lang="uk-UA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с. Рудня</a:t>
            </a: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1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ТОВ «Комплекс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Агромарс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» —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холдингова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компанія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заснована у 1998 року, на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сьогодні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- один з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найбільших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виробників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курячого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м'яса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в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Європі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Продукція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компанії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відома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під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торговою маркою «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Гаврилівські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курчата».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uk-UA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України</a:t>
            </a:r>
            <a:endParaRPr lang="ru-RU" sz="1800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4" name="Picture 2" descr="Результат пошуку зображень за запитом &quot;ТОВ Комплекс агромарс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2" y="1216056"/>
            <a:ext cx="3006436" cy="248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Результат пошуку зображень за запитом &quot;тов комплекс агромарс сайт&quot;"/>
          <p:cNvSpPr>
            <a:spLocks noChangeAspect="1" noChangeArrowheads="1"/>
          </p:cNvSpPr>
          <p:nvPr/>
        </p:nvSpPr>
        <p:spPr bwMode="auto">
          <a:xfrm>
            <a:off x="7961226" y="18838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Результат пошуку зображень за запитом &quot;тов комплекс агромарс сайт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2" name="Picture 6" descr="Результат пошуку зображень за запитом &quot;тов комплекс агромарс сайт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298" y="206021"/>
            <a:ext cx="2286000" cy="224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Результат пошуку зображень за запитом &quot;комплекс агромарс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2" y="4094890"/>
            <a:ext cx="3025430" cy="198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83" y="5036045"/>
            <a:ext cx="1959932" cy="104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9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829104" y="114197"/>
            <a:ext cx="91943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ТОВ «</a:t>
            </a:r>
            <a:r>
              <a:rPr lang="ru-RU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Рейнарс</a:t>
            </a:r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».</a:t>
            </a:r>
            <a:endParaRPr lang="uk-UA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A0C34850-B991-4297-9AA1-6B0ACD9D6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7164" y="1992922"/>
            <a:ext cx="7216208" cy="5011737"/>
          </a:xfrm>
        </p:spPr>
        <p:txBody>
          <a:bodyPr>
            <a:noAutofit/>
          </a:bodyPr>
          <a:lstStyle/>
          <a:p>
            <a:endParaRPr lang="uk-UA" sz="1200" b="1" dirty="0">
              <a:solidFill>
                <a:srgbClr val="002060"/>
              </a:solidFill>
              <a:latin typeface="Bahnschrift SemiBold" panose="020B0502040204020203" pitchFamily="34" charset="0"/>
              <a:cs typeface="Angsana New" panose="02020603050405020304" pitchFamily="18" charset="-34"/>
            </a:endParaRPr>
          </a:p>
          <a:p>
            <a:endParaRPr lang="uk-UA" sz="1200" b="1" dirty="0">
              <a:solidFill>
                <a:srgbClr val="002060"/>
              </a:solidFill>
              <a:latin typeface="Bahnschrift SemiBold" panose="020B0502040204020203" pitchFamily="34" charset="0"/>
              <a:cs typeface="Angsana New" panose="02020603050405020304" pitchFamily="18" charset="-34"/>
            </a:endParaRPr>
          </a:p>
          <a:p>
            <a:endParaRPr lang="uk-UA" sz="1200" b="1" dirty="0">
              <a:solidFill>
                <a:srgbClr val="002060"/>
              </a:solidFill>
              <a:latin typeface="Bahnschrift SemiBold" panose="020B0502040204020203" pitchFamily="34" charset="0"/>
              <a:cs typeface="Angsana New" panose="02020603050405020304" pitchFamily="18" charset="-34"/>
            </a:endParaRPr>
          </a:p>
          <a:p>
            <a:endParaRPr lang="en-US" sz="1200" b="1" dirty="0">
              <a:solidFill>
                <a:srgbClr val="002060"/>
              </a:solidFill>
              <a:latin typeface="Bahnschrift SemiBold" panose="020B0502040204020203" pitchFamily="34" charset="0"/>
              <a:cs typeface="Angsana New" panose="02020603050405020304" pitchFamily="18" charset="-34"/>
            </a:endParaRPr>
          </a:p>
          <a:p>
            <a:endParaRPr lang="uk-UA" sz="2600" b="1" dirty="0">
              <a:solidFill>
                <a:srgbClr val="002060"/>
              </a:solidFill>
              <a:latin typeface="Bahnschrift SemiBold" panose="020B0502040204020203" pitchFamily="34" charset="0"/>
              <a:cs typeface="Angsana New" panose="02020603050405020304" pitchFamily="18" charset="-34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C4CCCF4D-D3C7-4406-97AB-DC339D04445B}"/>
              </a:ext>
            </a:extLst>
          </p:cNvPr>
          <p:cNvSpPr txBox="1">
            <a:spLocks/>
          </p:cNvSpPr>
          <p:nvPr/>
        </p:nvSpPr>
        <p:spPr>
          <a:xfrm>
            <a:off x="4380808" y="1845381"/>
            <a:ext cx="5137266" cy="4738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07442, </a:t>
            </a:r>
          </a:p>
          <a:p>
            <a:pPr algn="l">
              <a:lnSpc>
                <a:spcPct val="100000"/>
              </a:lnSpc>
            </a:pP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Київська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область,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Броварський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район,</a:t>
            </a:r>
          </a:p>
          <a:p>
            <a:pPr algn="l">
              <a:lnSpc>
                <a:spcPct val="100000"/>
              </a:lnSpc>
            </a:pP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смт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Велика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Димерка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вул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148/1</a:t>
            </a:r>
          </a:p>
          <a:p>
            <a:pPr algn="l"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тел. +38(044)339-97-67</a:t>
            </a:r>
          </a:p>
          <a:p>
            <a:pPr algn="l"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  <a:hlinkClick r:id="rId3"/>
              </a:rPr>
              <a:t>info@reynaers.ua</a:t>
            </a: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Бельгійський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виробник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алюмінієвих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систем </a:t>
            </a:r>
            <a:r>
              <a:rPr lang="en-US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Reynaers</a:t>
            </a: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пропонує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сучасні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рішення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для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скління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фасадів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комерційних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будівель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і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приватних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котеджів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веранд і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зимових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садів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виготовлення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традиційних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поворотних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і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сучасних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розсувних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дверей,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зенітних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ліхтарів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  <a:r>
              <a:rPr lang="uk-UA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Бельгії</a:t>
            </a:r>
            <a:endParaRPr lang="ru-RU" sz="1800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uk-UA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uk-UA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uk-UA" sz="2600" b="1" dirty="0">
              <a:solidFill>
                <a:srgbClr val="002060"/>
              </a:solidFill>
              <a:cs typeface="Angsana New" panose="02020603050405020304" pitchFamily="18" charset="-34"/>
            </a:endParaRPr>
          </a:p>
        </p:txBody>
      </p:sp>
      <p:pic>
        <p:nvPicPr>
          <p:cNvPr id="12" name="Рисунок 1">
            <a:extLst>
              <a:ext uri="{FF2B5EF4-FFF2-40B4-BE49-F238E27FC236}">
                <a16:creationId xmlns:a16="http://schemas.microsoft.com/office/drawing/2014/main" id="{81098C77-A171-4D2B-8440-0A3C3BADA1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32" t="-1904" r="-13083" b="1904"/>
          <a:stretch/>
        </p:blipFill>
        <p:spPr>
          <a:xfrm>
            <a:off x="352424" y="694332"/>
            <a:ext cx="3837191" cy="2154739"/>
          </a:xfrm>
          <a:prstGeom prst="rect">
            <a:avLst/>
          </a:prstGeom>
        </p:spPr>
      </p:pic>
      <p:pic>
        <p:nvPicPr>
          <p:cNvPr id="2050" name="Picture 2" descr="Пов’язане зображенн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44" y="740942"/>
            <a:ext cx="2865838" cy="169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в’язане зображенн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3508194"/>
            <a:ext cx="3336219" cy="257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74" y="5483340"/>
            <a:ext cx="1168419" cy="101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4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862355" y="152061"/>
            <a:ext cx="9194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1862354" y="1207173"/>
            <a:ext cx="9697675" cy="505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600" b="1" dirty="0">
              <a:latin typeface="Bahnschrift SemiBold" panose="020B0502040204020203" pitchFamily="34" charset="0"/>
              <a:cs typeface="Angsana New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F62C3E-8AAF-4F42-B568-255AB2BE8635}"/>
              </a:ext>
            </a:extLst>
          </p:cNvPr>
          <p:cNvSpPr/>
          <p:nvPr/>
        </p:nvSpPr>
        <p:spPr>
          <a:xfrm>
            <a:off x="4320540" y="1204595"/>
            <a:ext cx="7663794" cy="4235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cs typeface="Angsana New" panose="02020603050405020304" pitchFamily="18" charset="-34"/>
              </a:rPr>
              <a:t>  </a:t>
            </a:r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СОНЯЧНА ЕЛЕКТРОСТАНЦІЯ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«ДИМЕРСЬКА  СЕС»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rgbClr val="002060"/>
                </a:solidFill>
                <a:cs typeface="Times New Roman" panose="02020603050405020304" pitchFamily="18" charset="0"/>
              </a:rPr>
              <a:t>У червні   2019 року  2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-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4</a:t>
            </a:r>
            <a:r>
              <a:rPr lang="hr-HR" b="1" dirty="0">
                <a:solidFill>
                  <a:srgbClr val="002060"/>
                </a:solidFill>
                <a:cs typeface="Times New Roman" panose="02020603050405020304" pitchFamily="18" charset="0"/>
              </a:rPr>
              <a:t> чергу сонячної станції введено в експлуатацію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  із загальною піковою потужністю 57,6 </a:t>
            </a:r>
            <a:r>
              <a:rPr lang="uk-UA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МВт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.  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rgbClr val="002060"/>
                </a:solidFill>
                <a:cs typeface="Times New Roman" panose="02020603050405020304" pitchFamily="18" charset="0"/>
              </a:rPr>
              <a:t> Це забезпечить споживання екологічно чистої енергію понад 26 000 українських будинків.</a:t>
            </a:r>
            <a:endParaRPr lang="uk-UA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Загальний обсяг прямих іноземних інвестицій складає 54,7 млн євро. Інвестором є іспанська компанія 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ACCIONA ENERGIA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GLOBAL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</a:t>
            </a:r>
            <a:r>
              <a:rPr lang="uk-UA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Іспанії</a:t>
            </a:r>
            <a:endParaRPr lang="ru-RU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uk-UA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">
            <a:extLst>
              <a:ext uri="{FF2B5EF4-FFF2-40B4-BE49-F238E27FC236}">
                <a16:creationId xmlns:a16="http://schemas.microsoft.com/office/drawing/2014/main" id="{AEDA3B49-016B-43E8-BF32-83B88A5B9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24" y="897881"/>
            <a:ext cx="3549289" cy="1828694"/>
          </a:xfrm>
          <a:prstGeom prst="rect">
            <a:avLst/>
          </a:prstGeom>
        </p:spPr>
      </p:pic>
      <p:pic>
        <p:nvPicPr>
          <p:cNvPr id="3076" name="Picture 4" descr="Пов’язане зображенн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66" y="3472395"/>
            <a:ext cx="3857257" cy="24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212" y="4558120"/>
            <a:ext cx="1786354" cy="11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9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862355" y="152061"/>
            <a:ext cx="91943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ТОВ «РАБЕН УКРАЇНА»</a:t>
            </a:r>
            <a:endParaRPr lang="uk-UA" sz="2800" b="1" dirty="0">
              <a:cs typeface="Angsana New" panose="02020603050405020304" pitchFamily="18" charset="-34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2097780" y="1695796"/>
            <a:ext cx="9697675" cy="5012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                </a:t>
            </a:r>
            <a:r>
              <a:rPr 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Україна</a:t>
            </a:r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07442, </a:t>
            </a:r>
            <a:r>
              <a:rPr 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Київська</a:t>
            </a:r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область, </a:t>
            </a:r>
            <a:r>
              <a:rPr 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Броварський</a:t>
            </a:r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район,</a:t>
            </a:r>
          </a:p>
          <a:p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смт</a:t>
            </a:r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Велика </a:t>
            </a:r>
            <a:r>
              <a:rPr 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Димерка</a:t>
            </a:r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вул</a:t>
            </a:r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Броварська</a:t>
            </a:r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150 </a:t>
            </a:r>
          </a:p>
          <a:p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тел.: +38 (044) 459-72-00 </a:t>
            </a:r>
          </a:p>
          <a:p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факс: +38 (044) 459-72-01 </a:t>
            </a:r>
          </a:p>
          <a:p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</a:t>
            </a:r>
            <a:r>
              <a:rPr lang="ru-RU" sz="1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</a:t>
            </a:r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ukraine.info@raben-qroup.com </a:t>
            </a:r>
          </a:p>
          <a:p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9A55A-CF3C-427A-8DE0-7C3C1B4B2856}"/>
              </a:ext>
            </a:extLst>
          </p:cNvPr>
          <p:cNvSpPr/>
          <p:nvPr/>
        </p:nvSpPr>
        <p:spPr>
          <a:xfrm>
            <a:off x="4048298" y="2119745"/>
            <a:ext cx="774715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uk-UA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uk-UA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ТОВ «РАБЕН УКРАЇНА» -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логістичний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оператор з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комплексної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логістики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складування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міжнародних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автоперевезень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внутрішніх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автоперевезень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морських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повітряних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вантажних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перевезень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інтермодальних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перевезень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uk-UA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uk-UA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Нідерландів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uk-UA" sz="2800" b="1" dirty="0">
              <a:solidFill>
                <a:srgbClr val="002060"/>
              </a:solidFill>
              <a:cs typeface="Angsana New" panose="02020603050405020304" pitchFamily="18" charset="-34"/>
            </a:endParaRPr>
          </a:p>
        </p:txBody>
      </p:sp>
      <p:pic>
        <p:nvPicPr>
          <p:cNvPr id="2052" name="Picture 4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8" y="1002635"/>
            <a:ext cx="3252644" cy="21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Результат пошуку зображень за запитом &quot;тов рабен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9" y="3466406"/>
            <a:ext cx="3252644" cy="201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20" y="5162719"/>
            <a:ext cx="1682456" cy="112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51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2093174" y="160938"/>
            <a:ext cx="91943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ТОВ «АЙС ТЕРМІНАЛ»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1778184" y="1553753"/>
            <a:ext cx="9697675" cy="5012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               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07442,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Київська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область,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Броварський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район,</a:t>
            </a:r>
          </a:p>
          <a:p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смт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Велика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Димерка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вул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152 </a:t>
            </a:r>
          </a:p>
          <a:p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тел.: +38 (044) 495-88-00 </a:t>
            </a:r>
          </a:p>
          <a:p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факс: +38 (044) 495-88-00 </a:t>
            </a:r>
          </a:p>
          <a:p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Найбільший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Україні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     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холодильний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логістично-складський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комплекс</a:t>
            </a:r>
          </a:p>
          <a:p>
            <a:endParaRPr lang="uk-UA" sz="18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uk-UA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України</a:t>
            </a:r>
            <a:endParaRPr lang="ru-RU" sz="1800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9A55A-CF3C-427A-8DE0-7C3C1B4B2856}"/>
              </a:ext>
            </a:extLst>
          </p:cNvPr>
          <p:cNvSpPr/>
          <p:nvPr/>
        </p:nvSpPr>
        <p:spPr>
          <a:xfrm>
            <a:off x="4048298" y="2119745"/>
            <a:ext cx="21324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Результат пошуку зображень за запитом &quot;айс терминал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2" y="4092230"/>
            <a:ext cx="3383159" cy="22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60" y="5206197"/>
            <a:ext cx="1969504" cy="1313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3" y="816005"/>
            <a:ext cx="3281039" cy="32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05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862355" y="152061"/>
            <a:ext cx="91943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ТОВ «АВТОКАР - 777»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2432778" y="1845426"/>
            <a:ext cx="9697675" cy="5012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               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07442,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Київська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область,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Броварський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район,</a:t>
            </a:r>
          </a:p>
          <a:p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смт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Велика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Димерка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вул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Промислова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38</a:t>
            </a:r>
          </a:p>
          <a:p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тел.: +38 (044) 228-54-35</a:t>
            </a:r>
          </a:p>
          <a:p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факс: +38 (044) 228-54-35</a:t>
            </a:r>
          </a:p>
          <a:p>
            <a:endParaRPr lang="uk-UA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Вантажний</a:t>
            </a:r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автомобільний</a:t>
            </a:r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 транспорт</a:t>
            </a:r>
          </a:p>
          <a:p>
            <a:r>
              <a:rPr lang="ru-RU" dirty="0"/>
              <a:t> </a:t>
            </a:r>
            <a:r>
              <a:rPr lang="ru-RU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Технічне</a:t>
            </a:r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обслуговування</a:t>
            </a:r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 та ремонт </a:t>
            </a:r>
          </a:p>
          <a:p>
            <a:r>
              <a:rPr lang="ru-RU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автотранспортних</a:t>
            </a:r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засобів</a:t>
            </a:r>
            <a:endParaRPr lang="ru-RU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endParaRPr lang="uk-UA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r>
              <a:rPr lang="uk-UA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України</a:t>
            </a:r>
            <a:endParaRPr lang="ru-RU" sz="1800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9A55A-CF3C-427A-8DE0-7C3C1B4B2856}"/>
              </a:ext>
            </a:extLst>
          </p:cNvPr>
          <p:cNvSpPr/>
          <p:nvPr/>
        </p:nvSpPr>
        <p:spPr>
          <a:xfrm>
            <a:off x="4048298" y="2119745"/>
            <a:ext cx="21324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3" y="1060383"/>
            <a:ext cx="3387055" cy="2322201"/>
          </a:xfrm>
          <a:prstGeom prst="rect">
            <a:avLst/>
          </a:prstGeom>
        </p:spPr>
      </p:pic>
      <p:pic>
        <p:nvPicPr>
          <p:cNvPr id="2052" name="Picture 4" descr="Результат пошуку зображень за запитом &quot;тов автокар-777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1" y="3535842"/>
            <a:ext cx="3466407" cy="254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35" y="5388916"/>
            <a:ext cx="146685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3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862355" y="152061"/>
            <a:ext cx="91943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       Акціонерне </a:t>
            </a:r>
            <a:r>
              <a:rPr lang="ru-RU" sz="28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товариство</a:t>
            </a:r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 «Мономах»</a:t>
            </a: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1862354" y="1207173"/>
            <a:ext cx="9697675" cy="505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600" b="1" dirty="0">
              <a:latin typeface="Bahnschrift SemiBold" panose="020B0502040204020203" pitchFamily="34" charset="0"/>
              <a:cs typeface="Angsana New" panose="02020603050405020304" pitchFamily="18" charset="-34"/>
            </a:endParaRPr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25D3A2B7-4D8D-439D-8D5B-CA9BC8970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223" y="1730100"/>
            <a:ext cx="3079980" cy="216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DF8E20-20C3-4EFB-85D2-301268A564D2}"/>
              </a:ext>
            </a:extLst>
          </p:cNvPr>
          <p:cNvSpPr/>
          <p:nvPr/>
        </p:nvSpPr>
        <p:spPr>
          <a:xfrm>
            <a:off x="3857717" y="3672806"/>
            <a:ext cx="770231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2060"/>
              </a:solidFill>
              <a:cs typeface="Angsana New" panose="02020603050405020304" pitchFamily="18" charset="-34"/>
            </a:endParaRPr>
          </a:p>
          <a:p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Акціонерне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товариство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"Мономах" -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піонер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чайного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бізнесу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Україні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Бренди: "Мономах", "Три слона", "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Fruits", "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Кайф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”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В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иробництва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до 500 т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готової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продукції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місяць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uk-UA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solidFill>
                  <a:srgbClr val="00B0F0"/>
                </a:solidFill>
                <a:cs typeface="Times New Roman" panose="02020603050405020304" pitchFamily="18" charset="0"/>
              </a:rPr>
              <a:t>    Інвестиції України</a:t>
            </a:r>
            <a:endParaRPr lang="ru-RU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7718" y="1573868"/>
            <a:ext cx="76114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07442,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Київська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область, </a:t>
            </a: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Броварський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район, </a:t>
            </a: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смт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Велика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Димерка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вул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Комунальна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10 </a:t>
            </a:r>
          </a:p>
          <a:p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тел./факс: +380(4594) 67-661.</a:t>
            </a:r>
          </a:p>
          <a:p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e-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mail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: info@monomakh.com.ua </a:t>
            </a:r>
          </a:p>
        </p:txBody>
      </p:sp>
      <p:sp>
        <p:nvSpPr>
          <p:cNvPr id="6" name="AutoShape 2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35" y="1018435"/>
            <a:ext cx="2988606" cy="20360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30" y="5547990"/>
            <a:ext cx="1782030" cy="11880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9755"/>
            <a:ext cx="5185448" cy="30869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2" y="3346882"/>
            <a:ext cx="2999954" cy="159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5BBDC-5DA7-4BDB-853E-964D981C3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72" t="17003" r="19220" b="33456"/>
          <a:stretch/>
        </p:blipFill>
        <p:spPr>
          <a:xfrm>
            <a:off x="369307" y="901207"/>
            <a:ext cx="4599569" cy="3338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518407" y="108269"/>
            <a:ext cx="9194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ЗАГАЛЬНА ІНФОРМАЦІЯ</a:t>
            </a: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B7A102-DA8A-4B8A-A963-534B36B18D7C}"/>
              </a:ext>
            </a:extLst>
          </p:cNvPr>
          <p:cNvSpPr/>
          <p:nvPr/>
        </p:nvSpPr>
        <p:spPr>
          <a:xfrm>
            <a:off x="612397" y="4615668"/>
            <a:ext cx="1010034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Населення: 38122 осіб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Площа громади: 532,5307 </a:t>
            </a:r>
            <a:r>
              <a:rPr lang="uk-UA" sz="28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кв.км</a:t>
            </a:r>
            <a:endParaRPr lang="uk-UA" sz="2800" b="1" dirty="0">
              <a:solidFill>
                <a:srgbClr val="002060"/>
              </a:solidFill>
              <a:cs typeface="Angsana New" panose="02020603050405020304" pitchFamily="18" charset="-34"/>
            </a:endParaRPr>
          </a:p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Система розселення: 1 селище міського типу та 22 села</a:t>
            </a:r>
          </a:p>
          <a:p>
            <a:pPr algn="ctr"/>
            <a:endParaRPr lang="uk-UA" b="1" dirty="0">
              <a:cs typeface="Angsana New" panose="02020603050405020304" pitchFamily="18" charset="-34"/>
            </a:endParaRPr>
          </a:p>
        </p:txBody>
      </p:sp>
      <p:pic>
        <p:nvPicPr>
          <p:cNvPr id="15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344" y="901207"/>
            <a:ext cx="5010438" cy="333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97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862355" y="152061"/>
            <a:ext cx="91943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</a:p>
          <a:p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  </a:t>
            </a:r>
            <a:r>
              <a:rPr lang="uk-UA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ТОВ «КОМПАНІЯ «ПОЛІССЯ»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1862354" y="1207173"/>
            <a:ext cx="9697675" cy="505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600" b="1" dirty="0">
              <a:latin typeface="Bahnschrift SemiBold" panose="020B0502040204020203" pitchFamily="34" charset="0"/>
              <a:cs typeface="Angsana New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DF8E20-20C3-4EFB-85D2-301268A564D2}"/>
              </a:ext>
            </a:extLst>
          </p:cNvPr>
          <p:cNvSpPr/>
          <p:nvPr/>
        </p:nvSpPr>
        <p:spPr>
          <a:xfrm>
            <a:off x="3857717" y="3672806"/>
            <a:ext cx="77023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2060"/>
              </a:solidFill>
              <a:latin typeface="Bahnschrift SemiBold" panose="020B0502040204020203" pitchFamily="34" charset="0"/>
              <a:cs typeface="Angsana New" panose="02020603050405020304" pitchFamily="18" charset="-34"/>
            </a:endParaRPr>
          </a:p>
          <a:p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7718" y="1573868"/>
            <a:ext cx="53205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07441,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Київська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область, </a:t>
            </a: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Броварський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район, </a:t>
            </a: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с.Тарасівка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вул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9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січня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тел./факс: +380(4594) 69-887</a:t>
            </a:r>
          </a:p>
          <a:p>
            <a:endParaRPr lang="uk-UA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Виробництво м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’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я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них продуктів, напівфабрикатів.</a:t>
            </a:r>
          </a:p>
          <a:p>
            <a:endParaRPr lang="uk-UA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Азербайджану</a:t>
            </a:r>
            <a:endParaRPr lang="ru-RU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AutoShape 2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Результат пошуку зображень за запитом &quot;АТ мономах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://polissia.ua/images/logo-ost-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27" y="1589428"/>
            <a:ext cx="1544766" cy="82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Результат пошуку зображень за запитом &quot;напівфабрикат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54" y="3858517"/>
            <a:ext cx="3325906" cy="26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 rot="11141487" flipV="1">
            <a:off x="3868973" y="4556618"/>
            <a:ext cx="4055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90D8"/>
                </a:solidFill>
                <a:latin typeface="Roboto"/>
              </a:rPr>
              <a:t> </a:t>
            </a:r>
            <a:endParaRPr lang="ru-RU" dirty="0"/>
          </a:p>
        </p:txBody>
      </p:sp>
      <p:pic>
        <p:nvPicPr>
          <p:cNvPr id="7176" name="Picture 8" descr="Пов’язане зображенн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5" y="1327462"/>
            <a:ext cx="3424109" cy="21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53" y="5205178"/>
            <a:ext cx="2579657" cy="12932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188AD9-0336-451B-9002-A79E3BDA1F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48" y="1498480"/>
            <a:ext cx="3522775" cy="24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59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ТОВ «</a:t>
            </a:r>
            <a:r>
              <a:rPr lang="uk-UA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Альфа </a:t>
            </a:r>
            <a:r>
              <a:rPr lang="uk-UA" sz="28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Фуд</a:t>
            </a:r>
            <a:r>
              <a:rPr lang="ru-RU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6660" y="1149484"/>
            <a:ext cx="7562581" cy="4012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dirty="0"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07442,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Київська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область,</a:t>
            </a:r>
          </a:p>
          <a:p>
            <a:pPr marL="0" indent="0">
              <a:buNone/>
            </a:pP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Броварський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район, </a:t>
            </a:r>
          </a:p>
          <a:p>
            <a:pPr marL="0" indent="0">
              <a:buNone/>
            </a:pP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смт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Велика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Димерка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вул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Соборна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111а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тел. +38 (044) 277-29-42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e-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mail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  <a:hlinkClick r:id="rId2"/>
              </a:rPr>
              <a:t>office@svizhachok.ua</a:t>
            </a: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ТОВ «М</a:t>
            </a:r>
            <a:r>
              <a:rPr lang="en-US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I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 МЕГА» - </a:t>
            </a:r>
            <a:r>
              <a:rPr lang="ru-RU" sz="19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сучасне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підприємство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з </a:t>
            </a:r>
            <a:r>
              <a:rPr lang="ru-RU" sz="19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виробництва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та </a:t>
            </a:r>
            <a:r>
              <a:rPr lang="ru-RU" sz="19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реалізації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високоякісної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9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ковбасної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і </a:t>
            </a:r>
            <a:r>
              <a:rPr lang="ru-RU" sz="19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м'ясної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продукції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ТМ «Рулада»</a:t>
            </a:r>
          </a:p>
          <a:p>
            <a:pPr marL="0" indent="0">
              <a:buNone/>
            </a:pPr>
            <a:endParaRPr lang="uk-UA" sz="19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19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000" b="1" dirty="0">
                <a:solidFill>
                  <a:srgbClr val="00B0F0"/>
                </a:solidFill>
                <a:cs typeface="Times New Roman" panose="02020603050405020304" pitchFamily="18" charset="0"/>
              </a:rPr>
              <a:t>              Інвестиції України</a:t>
            </a:r>
            <a:endParaRPr lang="ru-RU" sz="2000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9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4369" y="92075"/>
            <a:ext cx="3483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</a:p>
        </p:txBody>
      </p:sp>
      <p:pic>
        <p:nvPicPr>
          <p:cNvPr id="5122" name="Picture 2" descr="Результат пошуку зображень за запитом &quot;тов мік мег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821" y="767993"/>
            <a:ext cx="2000250" cy="174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Результат пошуку зображень за запитом &quot;тов мік мег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243" y="2502104"/>
            <a:ext cx="2397862" cy="187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4" y="3864077"/>
            <a:ext cx="3241649" cy="2298237"/>
          </a:xfrm>
          <a:prstGeom prst="rect">
            <a:avLst/>
          </a:prstGeom>
        </p:spPr>
      </p:pic>
      <p:pic>
        <p:nvPicPr>
          <p:cNvPr id="7" name="Picture 2" descr="Результат пошуку зображень за запитом &quot;Мік мега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8" y="1149484"/>
            <a:ext cx="3129059" cy="250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Результат пошуку зображень за запитом &quot;мясне виробництв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Результат пошуку зображень за запитом &quot;мясне виробництво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Результат пошуку зображень за запитом &quot;мясне виробництво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918" y="4301495"/>
            <a:ext cx="3233651" cy="20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0" y="5089849"/>
            <a:ext cx="1835134" cy="122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7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b="1" dirty="0">
                <a:solidFill>
                  <a:srgbClr val="002060"/>
                </a:solidFill>
                <a:latin typeface="+mn-lt"/>
                <a:cs typeface="Angsana New" panose="02020603050405020304" pitchFamily="18" charset="-34"/>
              </a:rPr>
              <a:t>УСПІШНІ ІНВЕСТИЦІЙНІ ПРОЕКТИ</a:t>
            </a:r>
            <a:br>
              <a:rPr lang="uk-UA" sz="1800" b="1" dirty="0">
                <a:solidFill>
                  <a:srgbClr val="002060"/>
                </a:solidFill>
                <a:latin typeface="+mn-lt"/>
                <a:cs typeface="Angsana New" panose="02020603050405020304" pitchFamily="18" charset="-34"/>
              </a:rPr>
            </a:br>
            <a:r>
              <a:rPr lang="uk-UA" sz="1800" b="1" dirty="0">
                <a:solidFill>
                  <a:srgbClr val="002060"/>
                </a:solidFill>
                <a:latin typeface="+mn-lt"/>
                <a:cs typeface="Angsana New" panose="02020603050405020304" pitchFamily="18" charset="-34"/>
              </a:rPr>
              <a:t/>
            </a:r>
            <a:br>
              <a:rPr lang="uk-UA" sz="1800" b="1" dirty="0">
                <a:solidFill>
                  <a:srgbClr val="002060"/>
                </a:solidFill>
                <a:latin typeface="+mn-lt"/>
                <a:cs typeface="Angsana New" panose="02020603050405020304" pitchFamily="18" charset="-34"/>
              </a:rPr>
            </a:br>
            <a:r>
              <a:rPr lang="uk-UA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ТОВ «МЕГА МЕНЕДЖМЕНТ ПРОЕКТ»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                                        07441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Київська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обл.,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Броварський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район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                                        с.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Тарасівка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вул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9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Січня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буд. 1-Г</a:t>
            </a:r>
          </a:p>
        </p:txBody>
      </p:sp>
      <p:pic>
        <p:nvPicPr>
          <p:cNvPr id="7170" name="Picture 2" descr="Фото з мережі Інтерн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3" y="1546614"/>
            <a:ext cx="38146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11533" y="3183719"/>
            <a:ext cx="7251469" cy="2867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Вирощування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зернових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культур (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рису),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бобових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культур і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насіння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олійних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культур</a:t>
            </a:r>
            <a:endParaRPr lang="ru-RU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150"/>
              </a:spcAft>
            </a:pP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Вирощування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овочів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баштанних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культур,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коренеплодів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бульбоплодів</a:t>
            </a:r>
            <a:endParaRPr lang="ru-RU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150"/>
              </a:spcAft>
            </a:pPr>
            <a:r>
              <a:rPr lang="uk-UA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Вірменії</a:t>
            </a:r>
            <a:endParaRPr lang="ru-RU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Aft>
                <a:spcPts val="150"/>
              </a:spcAft>
            </a:pPr>
            <a:endParaRPr lang="ru-RU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1500"/>
              </a:lnSpc>
              <a:spcAft>
                <a:spcPts val="150"/>
              </a:spcAft>
            </a:pPr>
            <a:endParaRPr lang="ru-RU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o.honcharenko\Desktop\1427300487_3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4" y="3886201"/>
            <a:ext cx="3814674" cy="260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o.honcharenko\Desktop\176502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723" y="4497185"/>
            <a:ext cx="3491345" cy="211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74" y="5498227"/>
            <a:ext cx="1969317" cy="9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30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862354" y="545553"/>
            <a:ext cx="91943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endParaRPr lang="ru-RU" sz="2800" b="1" dirty="0">
              <a:solidFill>
                <a:srgbClr val="002060"/>
              </a:solidFill>
              <a:cs typeface="Angsana New" panose="02020603050405020304" pitchFamily="18" charset="-34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ТОВ «САД»</a:t>
            </a:r>
          </a:p>
          <a:p>
            <a:pPr algn="ctr"/>
            <a:endParaRPr lang="ru-RU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uk-UA" sz="2800" b="1" dirty="0"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1862354" y="1207173"/>
            <a:ext cx="9697675" cy="505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600" b="1" dirty="0">
              <a:latin typeface="Bahnschrift SemiBold" panose="020B0502040204020203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024DD-D191-4287-86DB-E93391E92CF8}"/>
              </a:ext>
            </a:extLst>
          </p:cNvPr>
          <p:cNvSpPr/>
          <p:nvPr/>
        </p:nvSpPr>
        <p:spPr>
          <a:xfrm>
            <a:off x="3987337" y="3433977"/>
            <a:ext cx="627610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ТОВ «САД» -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садівництво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ягідництво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полуниця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малина, смородина, черешня)</a:t>
            </a:r>
          </a:p>
          <a:p>
            <a:pPr algn="just"/>
            <a:endParaRPr lang="uk-UA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uk-UA" b="1" dirty="0">
                <a:solidFill>
                  <a:srgbClr val="00B0F0"/>
                </a:solidFill>
                <a:cs typeface="Times New Roman" panose="02020603050405020304" pitchFamily="18" charset="0"/>
              </a:rPr>
              <a:t>                Інвестиції України</a:t>
            </a:r>
            <a:endParaRPr lang="ru-RU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7337" y="1649920"/>
            <a:ext cx="70693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07442, 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Київська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обл.,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Броварський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р-н,</a:t>
            </a:r>
            <a:endParaRPr lang="en-US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смт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Велика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Димерка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endParaRPr lang="en-US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вул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151</a:t>
            </a:r>
          </a:p>
          <a:p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  <a:hlinkClick r:id="rId3"/>
              </a:rPr>
              <a:t>tel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  <a:hlinkClick r:id="rId3"/>
              </a:rPr>
              <a:t>:+38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  <a:hlinkClick r:id="rId3"/>
              </a:rPr>
              <a:t> (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  <a:hlinkClick r:id="rId3"/>
              </a:rPr>
              <a:t>04594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  <a:hlinkClick r:id="rId3"/>
              </a:rPr>
              <a:t>)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75</a:t>
            </a:r>
            <a:r>
              <a:rPr lang="uk-UA" b="1" dirty="0">
                <a:solidFill>
                  <a:srgbClr val="002060"/>
                </a:solidFill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62</a:t>
            </a:r>
            <a:endParaRPr lang="uk-UA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  <a:hlinkClick r:id="rId4"/>
              </a:rPr>
              <a:t>tovsad@ukr.net</a:t>
            </a:r>
            <a:endParaRPr lang="en-US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o.honcharenko\Desktop\Без названия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3" y="3985690"/>
            <a:ext cx="3376911" cy="221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Результат пошуку зображень за запитом &quot;САД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3" y="1108744"/>
            <a:ext cx="3305016" cy="247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Результат пошуку зображень за запитом &quot;САД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14" y="1164824"/>
            <a:ext cx="3216283" cy="214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Результат пошуку зображень за запитом &quot;САД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784" y="4178737"/>
            <a:ext cx="3579187" cy="230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01" y="4646874"/>
            <a:ext cx="2057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56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2818016" y="152061"/>
            <a:ext cx="85621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  <a:endParaRPr lang="en-US" sz="2800" b="1" dirty="0">
              <a:solidFill>
                <a:srgbClr val="002060"/>
              </a:solidFill>
              <a:cs typeface="Angsana New" panose="02020603050405020304" pitchFamily="18" charset="-34"/>
            </a:endParaRP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  <a:p>
            <a:pPr algn="ctr" fontAlgn="t"/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ФЕРМЕРСЬКЕ ГОСПОДАРСТВО «ЖУРАВУШКА»</a:t>
            </a:r>
          </a:p>
          <a:p>
            <a:pPr algn="ctr" fontAlgn="t"/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ТМ "ЛУКИЧ"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1862354" y="1207173"/>
            <a:ext cx="9697675" cy="505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600" b="1" dirty="0">
              <a:latin typeface="Bahnschrift SemiBold" panose="020B0502040204020203" pitchFamily="34" charset="0"/>
              <a:cs typeface="Angsana New" panose="02020603050405020304" pitchFamily="18" charset="-34"/>
            </a:endParaRPr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A544B725-1719-4363-BEEF-C5D2CE99E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91" y="989458"/>
            <a:ext cx="2751871" cy="22360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1ECA58-66B6-4CF2-8A76-B3AEC33D28F2}"/>
              </a:ext>
            </a:extLst>
          </p:cNvPr>
          <p:cNvSpPr/>
          <p:nvPr/>
        </p:nvSpPr>
        <p:spPr>
          <a:xfrm>
            <a:off x="2992582" y="3733799"/>
            <a:ext cx="751288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Фермерське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господарство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«Журавушка» -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одне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найбільших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сільськогосподарських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підприємств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регіоні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lvl="1"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lvl="1" algn="just"/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Торгова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марка «Лукич» -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це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бренд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якісних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продуктів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харчування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зрощених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українській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землі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яка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відображає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широкий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асортимент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овочів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м’ясних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продуктів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зернових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культур, молока,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ягід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lvl="1" algn="just"/>
            <a:endParaRPr lang="uk-UA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lvl="1" algn="just"/>
            <a:r>
              <a:rPr lang="uk-UA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України</a:t>
            </a:r>
            <a:endParaRPr lang="ru-RU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lvl="1"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5035" y="2530612"/>
            <a:ext cx="6472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07413,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Київська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обл., </a:t>
            </a:r>
          </a:p>
          <a:p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с.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Пухівка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</a:p>
          <a:p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Рибальська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2А</a:t>
            </a:r>
          </a:p>
        </p:txBody>
      </p:sp>
      <p:pic>
        <p:nvPicPr>
          <p:cNvPr id="6146" name="Picture 2" descr="Результат пошуку зображень за запитом &quot;фг журавушк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048" y="1604015"/>
            <a:ext cx="1739961" cy="17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5" y="3515496"/>
            <a:ext cx="2913958" cy="2178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6" y="5599113"/>
            <a:ext cx="1609723" cy="10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79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14" y="410200"/>
            <a:ext cx="10951449" cy="644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08177" y="827802"/>
            <a:ext cx="14838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rgbClr val="C00000"/>
                </a:solidFill>
                <a:cs typeface="Times New Roman" panose="02020603050405020304" pitchFamily="18" charset="0"/>
              </a:rPr>
              <a:t>Землі сільськогосподарського призначення,  які  можуть бути використані для комерційного та промислового виробництва, що знаходяться в приватній власності  </a:t>
            </a:r>
          </a:p>
          <a:p>
            <a:r>
              <a:rPr lang="uk-UA" sz="1400" b="1" dirty="0">
                <a:solidFill>
                  <a:srgbClr val="C00000"/>
                </a:solidFill>
                <a:cs typeface="Times New Roman" panose="02020603050405020304" pitchFamily="18" charset="0"/>
              </a:rPr>
              <a:t>1158 га</a:t>
            </a:r>
          </a:p>
          <a:p>
            <a:endParaRPr lang="uk-UA" sz="14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rgbClr val="C00000"/>
                </a:solidFill>
                <a:cs typeface="Times New Roman" panose="02020603050405020304" pitchFamily="18" charset="0"/>
              </a:rPr>
              <a:t>Землі комунальної власності, що можуть бути використані для комерційного та промислового використання </a:t>
            </a:r>
            <a:r>
              <a:rPr lang="uk-UA" sz="1400" b="1" dirty="0">
                <a:solidFill>
                  <a:srgbClr val="C00000"/>
                </a:solidFill>
                <a:cs typeface="Times New Roman" panose="02020603050405020304" pitchFamily="18" charset="0"/>
              </a:rPr>
              <a:t>155 га</a:t>
            </a:r>
            <a:endParaRPr lang="ru-RU" sz="1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291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1862354" y="1207173"/>
            <a:ext cx="9697675" cy="505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600" b="1" dirty="0">
              <a:latin typeface="Bahnschrift SemiBold" panose="020B0502040204020203" pitchFamily="34" charset="0"/>
              <a:cs typeface="Angsana New" panose="02020603050405020304" pitchFamily="18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202AE-4B9E-4272-ABBF-1197DD325327}"/>
              </a:ext>
            </a:extLst>
          </p:cNvPr>
          <p:cNvSpPr/>
          <p:nvPr/>
        </p:nvSpPr>
        <p:spPr>
          <a:xfrm>
            <a:off x="1268730" y="125428"/>
            <a:ext cx="11270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ІНВЕСТУЙТЕ  </a:t>
            </a:r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 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ВЕЛИКОДИМЕРСЬКУ ГРОМАДУ </a:t>
            </a:r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!</a:t>
            </a:r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9B824-864B-485E-84EB-9EE1E356AFC5}"/>
              </a:ext>
            </a:extLst>
          </p:cNvPr>
          <p:cNvSpPr/>
          <p:nvPr/>
        </p:nvSpPr>
        <p:spPr>
          <a:xfrm>
            <a:off x="1862354" y="699750"/>
            <a:ext cx="55800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cs typeface="Angsana New" panose="02020603050405020304" pitchFamily="18" charset="-34"/>
            </a:endParaRPr>
          </a:p>
          <a:p>
            <a:pPr algn="ctr"/>
            <a:r>
              <a:rPr lang="ru-RU" sz="28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Великодимерська</a:t>
            </a:r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селищна</a:t>
            </a:r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 рада </a:t>
            </a:r>
          </a:p>
          <a:p>
            <a:pPr algn="ctr"/>
            <a:r>
              <a:rPr lang="ru-RU" sz="28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вул</a:t>
            </a:r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. </a:t>
            </a:r>
            <a:r>
              <a:rPr lang="ru-RU" sz="28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Бобрицька</a:t>
            </a:r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, 1, </a:t>
            </a:r>
          </a:p>
          <a:p>
            <a:pPr algn="ctr"/>
            <a:r>
              <a:rPr lang="ru-RU" sz="28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смт</a:t>
            </a:r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. Велика </a:t>
            </a:r>
            <a:r>
              <a:rPr lang="ru-RU" sz="28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Димерка</a:t>
            </a:r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,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 Київська обл., 07442</a:t>
            </a:r>
          </a:p>
        </p:txBody>
      </p:sp>
      <p:pic>
        <p:nvPicPr>
          <p:cNvPr id="15" name="Рисунок 1">
            <a:extLst>
              <a:ext uri="{FF2B5EF4-FFF2-40B4-BE49-F238E27FC236}">
                <a16:creationId xmlns:a16="http://schemas.microsoft.com/office/drawing/2014/main" id="{DC7D75E6-598F-41F7-A8C4-3C760B36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15" y="3549636"/>
            <a:ext cx="3975824" cy="31573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2252F2-9976-427A-8881-41BC02974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88" y="1341304"/>
            <a:ext cx="3975824" cy="24826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709" y="4401100"/>
            <a:ext cx="2821793" cy="21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6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4C39C5AF-906A-4448-A98D-E040AA6A8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593" y="3341168"/>
            <a:ext cx="3199590" cy="19466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35382" y="307571"/>
            <a:ext cx="754795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ТРАНСПОРТНО-ГЕОГРАФІЧНЕ ПОЛОЖЕННЯ </a:t>
            </a:r>
          </a:p>
        </p:txBody>
      </p:sp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7C51FBB1-730D-4507-BC36-B62FC575E80F}"/>
              </a:ext>
            </a:extLst>
          </p:cNvPr>
          <p:cNvSpPr txBox="1">
            <a:spLocks/>
          </p:cNvSpPr>
          <p:nvPr/>
        </p:nvSpPr>
        <p:spPr>
          <a:xfrm>
            <a:off x="239696" y="1077338"/>
            <a:ext cx="8252896" cy="21391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5100" b="1" dirty="0">
                <a:solidFill>
                  <a:srgbClr val="0070C0"/>
                </a:solidFill>
                <a:cs typeface="Angsana New" panose="02020603050405020304" pitchFamily="18" charset="-34"/>
              </a:rPr>
              <a:t>   Відстань до м. Києва: </a:t>
            </a:r>
            <a:r>
              <a:rPr lang="uk-UA" sz="5100" b="1" dirty="0">
                <a:solidFill>
                  <a:srgbClr val="002060"/>
                </a:solidFill>
                <a:cs typeface="Angsana New" panose="02020603050405020304" pitchFamily="18" charset="-34"/>
              </a:rPr>
              <a:t>40 км</a:t>
            </a:r>
          </a:p>
          <a:p>
            <a:endParaRPr lang="uk-UA" sz="4500" b="1" dirty="0">
              <a:solidFill>
                <a:srgbClr val="002060"/>
              </a:solidFill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en-US" sz="5100" b="1" dirty="0">
                <a:solidFill>
                  <a:srgbClr val="002060"/>
                </a:solidFill>
                <a:cs typeface="Angsana New" panose="02020603050405020304" pitchFamily="18" charset="-34"/>
              </a:rPr>
              <a:t>            </a:t>
            </a:r>
            <a:r>
              <a:rPr lang="uk-UA" sz="5100" b="1" dirty="0">
                <a:solidFill>
                  <a:srgbClr val="0070C0"/>
                </a:solidFill>
                <a:cs typeface="Angsana New" panose="02020603050405020304" pitchFamily="18" charset="-34"/>
              </a:rPr>
              <a:t>Автомобільне сполучення: </a:t>
            </a:r>
          </a:p>
          <a:p>
            <a:pPr marL="0" indent="0" algn="ctr">
              <a:buNone/>
            </a:pPr>
            <a:r>
              <a:rPr lang="uk-UA" sz="4500" b="1" dirty="0">
                <a:solidFill>
                  <a:srgbClr val="002060"/>
                </a:solidFill>
                <a:cs typeface="Angsana New" panose="02020603050405020304" pitchFamily="18" charset="-34"/>
              </a:rPr>
              <a:t>Автомагістраль Е 95 (Санкт-Петербург-Гомель-Київ,                    Одеса, </a:t>
            </a:r>
            <a:r>
              <a:rPr lang="uk-UA" sz="45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Самсун</a:t>
            </a:r>
            <a:r>
              <a:rPr lang="uk-UA" sz="4500" b="1" dirty="0">
                <a:solidFill>
                  <a:srgbClr val="002060"/>
                </a:solidFill>
                <a:cs typeface="Angsana New" panose="02020603050405020304" pitchFamily="18" charset="-34"/>
              </a:rPr>
              <a:t>, </a:t>
            </a:r>
            <a:r>
              <a:rPr lang="uk-UA" sz="45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Мерзифон</a:t>
            </a:r>
            <a:r>
              <a:rPr lang="uk-UA" sz="4500" b="1" dirty="0">
                <a:solidFill>
                  <a:srgbClr val="002060"/>
                </a:solidFill>
                <a:cs typeface="Angsana New" panose="02020603050405020304" pitchFamily="18" charset="-34"/>
              </a:rPr>
              <a:t>)</a:t>
            </a:r>
          </a:p>
          <a:p>
            <a:pPr marL="0" indent="0">
              <a:buNone/>
            </a:pPr>
            <a:endParaRPr lang="uk-UA" sz="4000" b="1" dirty="0">
              <a:solidFill>
                <a:srgbClr val="002060"/>
              </a:solidFill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uk-UA" b="1" dirty="0">
              <a:solidFill>
                <a:srgbClr val="002060"/>
              </a:solidFill>
              <a:cs typeface="Angsana New" panose="02020603050405020304" pitchFamily="18" charset="-34"/>
            </a:endParaRPr>
          </a:p>
          <a:p>
            <a:pPr marL="571500" indent="-571500">
              <a:buFontTx/>
              <a:buChar char="-"/>
            </a:pPr>
            <a:endParaRPr lang="uk-UA" sz="4400" b="1" dirty="0">
              <a:cs typeface="Angsana New" panose="02020603050405020304" pitchFamily="18" charset="-34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7C51FBB1-730D-4507-BC36-B62FC575E80F}"/>
              </a:ext>
            </a:extLst>
          </p:cNvPr>
          <p:cNvSpPr txBox="1">
            <a:spLocks/>
          </p:cNvSpPr>
          <p:nvPr/>
        </p:nvSpPr>
        <p:spPr>
          <a:xfrm>
            <a:off x="3771900" y="5412509"/>
            <a:ext cx="7920282" cy="102523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100" b="1" dirty="0">
                <a:solidFill>
                  <a:srgbClr val="002060"/>
                </a:solidFill>
                <a:cs typeface="Angsana New" panose="02020603050405020304" pitchFamily="18" charset="-34"/>
              </a:rPr>
              <a:t> </a:t>
            </a:r>
            <a:r>
              <a:rPr lang="uk-UA" sz="4100" b="1" dirty="0">
                <a:solidFill>
                  <a:srgbClr val="0070C0"/>
                </a:solidFill>
                <a:cs typeface="Angsana New" panose="02020603050405020304" pitchFamily="18" charset="-34"/>
              </a:rPr>
              <a:t>Авіаційне сполучення:</a:t>
            </a:r>
            <a:r>
              <a:rPr lang="uk-UA" sz="4100" b="1" dirty="0">
                <a:solidFill>
                  <a:srgbClr val="002060"/>
                </a:solidFill>
                <a:cs typeface="Angsana New" panose="02020603050405020304" pitchFamily="18" charset="-34"/>
              </a:rPr>
              <a:t> </a:t>
            </a:r>
          </a:p>
          <a:p>
            <a:pPr marL="0" indent="0">
              <a:buNone/>
            </a:pPr>
            <a:r>
              <a:rPr lang="uk-UA" sz="3600" b="1" dirty="0">
                <a:solidFill>
                  <a:srgbClr val="002060"/>
                </a:solidFill>
                <a:cs typeface="Angsana New" panose="02020603050405020304" pitchFamily="18" charset="-34"/>
              </a:rPr>
              <a:t>Міжнародний аеропорт «Бориспіль» (40 км)</a:t>
            </a:r>
          </a:p>
          <a:p>
            <a:pPr marL="571500" indent="-571500">
              <a:buFontTx/>
              <a:buChar char="-"/>
            </a:pPr>
            <a:endParaRPr lang="uk-UA" sz="4400" b="1" dirty="0">
              <a:cs typeface="Angsana New" panose="02020603050405020304" pitchFamily="18" charset="-34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7C51FBB1-730D-4507-BC36-B62FC575E80F}"/>
              </a:ext>
            </a:extLst>
          </p:cNvPr>
          <p:cNvSpPr txBox="1">
            <a:spLocks/>
          </p:cNvSpPr>
          <p:nvPr/>
        </p:nvSpPr>
        <p:spPr>
          <a:xfrm>
            <a:off x="2138803" y="2770911"/>
            <a:ext cx="7383889" cy="194887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4000" b="1" dirty="0">
              <a:solidFill>
                <a:srgbClr val="002060"/>
              </a:solidFill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uk-UA" b="1" dirty="0">
              <a:solidFill>
                <a:srgbClr val="002060"/>
              </a:solidFill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en-US" sz="5100" b="1" dirty="0">
                <a:solidFill>
                  <a:srgbClr val="002060"/>
                </a:solidFill>
                <a:cs typeface="Angsana New" panose="02020603050405020304" pitchFamily="18" charset="-34"/>
              </a:rPr>
              <a:t>          </a:t>
            </a:r>
            <a:r>
              <a:rPr lang="uk-UA" sz="5800" b="1" dirty="0">
                <a:solidFill>
                  <a:srgbClr val="0070C0"/>
                </a:solidFill>
                <a:cs typeface="Angsana New" panose="02020603050405020304" pitchFamily="18" charset="-34"/>
              </a:rPr>
              <a:t>Залізничне сполучення: </a:t>
            </a:r>
          </a:p>
          <a:p>
            <a:pPr marL="0" indent="0">
              <a:buNone/>
            </a:pPr>
            <a:r>
              <a:rPr lang="uk-UA" sz="5100" b="1" dirty="0">
                <a:solidFill>
                  <a:srgbClr val="002060"/>
                </a:solidFill>
                <a:cs typeface="Angsana New" panose="02020603050405020304" pitchFamily="18" charset="-34"/>
              </a:rPr>
              <a:t>Південно-Західна залізниця </a:t>
            </a:r>
          </a:p>
          <a:p>
            <a:pPr marL="0" indent="0">
              <a:buNone/>
            </a:pPr>
            <a:r>
              <a:rPr lang="uk-UA" sz="5100" b="1" dirty="0">
                <a:solidFill>
                  <a:srgbClr val="002060"/>
                </a:solidFill>
                <a:cs typeface="Angsana New" panose="02020603050405020304" pitchFamily="18" charset="-34"/>
              </a:rPr>
              <a:t>(1 станція, 4 </a:t>
            </a:r>
            <a:r>
              <a:rPr lang="uk-UA" sz="5100" b="1" dirty="0" err="1">
                <a:solidFill>
                  <a:srgbClr val="002060"/>
                </a:solidFill>
                <a:cs typeface="Angsana New" panose="02020603050405020304" pitchFamily="18" charset="-34"/>
              </a:rPr>
              <a:t>зупинкові</a:t>
            </a:r>
            <a:r>
              <a:rPr lang="uk-UA" sz="5100" b="1" dirty="0">
                <a:solidFill>
                  <a:srgbClr val="002060"/>
                </a:solidFill>
                <a:cs typeface="Angsana New" panose="02020603050405020304" pitchFamily="18" charset="-34"/>
              </a:rPr>
              <a:t> платформи)</a:t>
            </a:r>
          </a:p>
          <a:p>
            <a:endParaRPr lang="uk-UA" sz="3600" b="1" dirty="0">
              <a:solidFill>
                <a:srgbClr val="002060"/>
              </a:solidFill>
              <a:cs typeface="Angsana New" panose="02020603050405020304" pitchFamily="18" charset="-3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78" y="955482"/>
            <a:ext cx="3314038" cy="2184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6" y="4755059"/>
            <a:ext cx="2856701" cy="18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65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4288" y="387971"/>
            <a:ext cx="67120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Великодимерська</a:t>
            </a:r>
            <a:r>
              <a:rPr lang="uk-UA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ТГ</a:t>
            </a:r>
            <a:r>
              <a:rPr lang="uk-UA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uk-UA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- 22 </a:t>
            </a:r>
            <a:r>
              <a:rPr lang="uk-UA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населених </a:t>
            </a:r>
            <a:r>
              <a:rPr lang="uk-UA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пункта</a:t>
            </a:r>
            <a:r>
              <a:rPr lang="uk-UA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в яких проживає майже 38122 особи;</a:t>
            </a:r>
          </a:p>
          <a:p>
            <a:pPr algn="just"/>
            <a:r>
              <a:rPr lang="uk-UA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- 11 навчально-виховних </a:t>
            </a:r>
            <a:r>
              <a:rPr lang="uk-UA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об’єднань, </a:t>
            </a:r>
            <a:r>
              <a:rPr lang="uk-UA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яких виховується і навчається 4197 дітей;</a:t>
            </a:r>
          </a:p>
          <a:p>
            <a:pPr algn="just"/>
            <a:r>
              <a:rPr lang="uk-UA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- 10 </a:t>
            </a:r>
            <a:r>
              <a:rPr lang="uk-UA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медамбулаторій</a:t>
            </a:r>
            <a:r>
              <a:rPr lang="uk-UA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та 3 ФАПи, в яких працює 18 лікарів та 57 працівників середнього медичного персоналу;</a:t>
            </a:r>
          </a:p>
          <a:p>
            <a:pPr algn="just"/>
            <a:r>
              <a:rPr lang="uk-UA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 7 будинків культури та 3 сільські клуби;</a:t>
            </a:r>
          </a:p>
          <a:p>
            <a:pPr algn="just"/>
            <a:r>
              <a:rPr lang="uk-UA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- 13 бібліотек, в яких працює 11 осіб;</a:t>
            </a:r>
          </a:p>
          <a:p>
            <a:pPr algn="just"/>
            <a:r>
              <a:rPr lang="uk-UA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- 1 спортивний комплекс.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 </a:t>
            </a:r>
            <a:r>
              <a:rPr 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базі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закладів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культури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працюють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25 </a:t>
            </a:r>
            <a:r>
              <a:rPr 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творчих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колективів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відвідують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355 </a:t>
            </a:r>
            <a:r>
              <a:rPr lang="ru-RU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осіб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uk-UA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uk-UA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 території громади функціонують 3 комунальних заклади  ДЮСШ,  в яких навчається 360 спортсменів, працює 21 спортивна секція.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5285623" y="6358854"/>
            <a:ext cx="1836438" cy="4991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2C536D-73DD-4496-9A15-6DF7FF65A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3" y="4836378"/>
            <a:ext cx="2357158" cy="177204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5C88362-1CB6-478B-A1E7-34129D8E1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914" y="2622665"/>
            <a:ext cx="2357159" cy="161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A68848-4EC1-467D-909D-F9328BA83C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2" y="2622666"/>
            <a:ext cx="2357159" cy="16126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D1FDE9-D9F9-4A12-83D7-3E221049A6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3" y="225702"/>
            <a:ext cx="2402378" cy="16747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E16916-A132-4ED4-9C19-12C1868DAF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33" y="225703"/>
            <a:ext cx="2616758" cy="1674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76BA40-FF78-496C-8F2D-CA1D41C82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024" y="4836378"/>
            <a:ext cx="2310938" cy="177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4" y="181631"/>
            <a:ext cx="2931555" cy="2511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54" y="2797746"/>
            <a:ext cx="4336406" cy="35698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91941" y="1612046"/>
            <a:ext cx="5971309" cy="4611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За 2020 р</a:t>
            </a:r>
            <a:r>
              <a:rPr kumimoji="0" lang="uk-U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ік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обсяг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доходної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частини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бюджету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склав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endParaRPr kumimoji="0" lang="uk-UA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207 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868,3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тис </a:t>
            </a:r>
            <a:r>
              <a:rPr kumimoji="0" lang="ru-RU" sz="2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грн</a:t>
            </a:r>
            <a:r>
              <a:rPr lang="ru-RU" sz="2800" kern="0" dirty="0"/>
              <a:t>,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до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загального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фонду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надійшло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204 </a:t>
            </a:r>
            <a:r>
              <a:rPr kumimoji="0" lang="uk-UA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220,2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тис </a:t>
            </a:r>
            <a:r>
              <a:rPr kumimoji="0" lang="ru-RU" sz="2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грн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(в </a:t>
            </a:r>
            <a:r>
              <a:rPr kumimoji="0" lang="uk-UA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т.ч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 трансферти - 62 854,3 тис грн), </a:t>
            </a:r>
          </a:p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до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спеціального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фонду</a:t>
            </a:r>
            <a:r>
              <a:rPr kumimoji="0" lang="ru-RU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надійшло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           </a:t>
            </a:r>
            <a:r>
              <a:rPr kumimoji="0" lang="uk-UA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3 648,2 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тис грн. 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в </a:t>
            </a:r>
            <a:r>
              <a:rPr kumimoji="0" lang="ru-RU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т.ч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 </a:t>
            </a:r>
            <a:r>
              <a:rPr kumimoji="0" lang="ru-RU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власн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і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надходжен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ня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бюджетних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установ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– </a:t>
            </a:r>
          </a:p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2 568,3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тис </a:t>
            </a:r>
            <a:r>
              <a:rPr kumimoji="0" lang="ru-RU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грн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).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77905" y="181631"/>
            <a:ext cx="8063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Структура доходів селищного бюджету за 2020 рік</a:t>
            </a:r>
          </a:p>
        </p:txBody>
      </p:sp>
    </p:spTree>
    <p:extLst>
      <p:ext uri="{BB962C8B-B14F-4D97-AF65-F5344CB8AC3E}">
        <p14:creationId xmlns:p14="http://schemas.microsoft.com/office/powerpoint/2010/main" val="81736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214" y="365760"/>
            <a:ext cx="885305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Основу промислового комплексу </a:t>
            </a:r>
            <a:r>
              <a:rPr lang="uk-UA" sz="2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ТГ </a:t>
            </a:r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складають </a:t>
            </a:r>
            <a:r>
              <a:rPr lang="uk-UA" sz="2200" b="1" dirty="0" smtClean="0">
                <a:solidFill>
                  <a:srgbClr val="00206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631 підприємство</a:t>
            </a:r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</a:p>
          <a:p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з них: фізичних осіб-підприємців – 345,  юридичних осіб – 286.</a:t>
            </a:r>
          </a:p>
          <a:p>
            <a:endParaRPr lang="en-US" sz="2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Найбільші платники податків до бюджету громади: </a:t>
            </a:r>
          </a:p>
          <a:p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•	ІП «КОКА-КОЛА БЕВЕРІДЖИЗ УКРАЇНА ЛІМІТЕД»</a:t>
            </a:r>
          </a:p>
          <a:p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•	ТОВ «РАБЕН УКРАЇНА»</a:t>
            </a:r>
          </a:p>
          <a:p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•	ТОВ «РЕЙНАРС УКРАЇНА»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АТ «МОНОМАХ»</a:t>
            </a:r>
          </a:p>
          <a:p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•	ТОВ «БАУН-ФОРМЕН УКРАЇНА»</a:t>
            </a:r>
          </a:p>
          <a:p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•	ТОВ «АЛ-КО КОБЕР»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        </a:t>
            </a:r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ТОВ «МАЯДО»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ТОВ «КОМПАНІЯ «ПОЛІССЯ»</a:t>
            </a:r>
            <a:endParaRPr lang="en-US" sz="2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ТОВ «БАУМІТ УКРАЇНА»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ТОВ «КОМПЛЕКС АГРОМАРС»</a:t>
            </a:r>
          </a:p>
          <a:p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•	ЗВПП «РЕГІОН-2001»</a:t>
            </a:r>
          </a:p>
          <a:p>
            <a:r>
              <a:rPr lang="uk-UA" sz="2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</a:t>
            </a:r>
            <a:endParaRPr lang="en-US" sz="2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594172-76A3-4C28-B9FB-B8484D1CC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04" y="175004"/>
            <a:ext cx="1329077" cy="1188283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75673D4-49D3-499B-9460-18787DBBD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07" y="1520446"/>
            <a:ext cx="2313618" cy="1025053"/>
          </a:xfrm>
          <a:prstGeom prst="rect">
            <a:avLst/>
          </a:prstGeom>
        </p:spPr>
      </p:pic>
      <p:pic>
        <p:nvPicPr>
          <p:cNvPr id="7" name="Объект 3" descr="https://i.biz-gid.com/img/logo/40528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5" y="3009066"/>
            <a:ext cx="2336500" cy="119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Пов’язане зображення">
            <a:extLst>
              <a:ext uri="{FF2B5EF4-FFF2-40B4-BE49-F238E27FC236}">
                <a16:creationId xmlns:a16="http://schemas.microsoft.com/office/drawing/2014/main" id="{C69141C1-6519-4AA0-9E1B-03FB701E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5" y="4785992"/>
            <a:ext cx="2188929" cy="167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Результат пошуку зображень за запитом &quot;фото рабен Україна&quot;">
            <a:extLst>
              <a:ext uri="{FF2B5EF4-FFF2-40B4-BE49-F238E27FC236}">
                <a16:creationId xmlns:a16="http://schemas.microsoft.com/office/drawing/2014/main" id="{AD30989A-D1D2-493A-ACA3-78BCBD7D3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404" y="3598151"/>
            <a:ext cx="2583576" cy="167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Результат пошуку зображень за запитом &quot;регіон-2001&quot;">
            <a:extLst>
              <a:ext uri="{FF2B5EF4-FFF2-40B4-BE49-F238E27FC236}">
                <a16:creationId xmlns:a16="http://schemas.microsoft.com/office/drawing/2014/main" id="{69BD3A61-110B-4B22-9803-A501AEF4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224" y="1585914"/>
            <a:ext cx="2215460" cy="177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0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адпись 2"/>
          <p:cNvSpPr txBox="1">
            <a:spLocks noChangeArrowheads="1"/>
          </p:cNvSpPr>
          <p:nvPr/>
        </p:nvSpPr>
        <p:spPr bwMode="auto">
          <a:xfrm>
            <a:off x="137071" y="144150"/>
            <a:ext cx="2978991" cy="4410095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ІП «КОКА-КОЛА БЕВЕРІДЖИЗ УКРАЇНА ЛІМІТЕД» </a:t>
            </a: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ТОВ «РАБЕН УКРАЇНА» </a:t>
            </a: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НІДЕРЛАНДИ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ТОВ «РЕЙНАРС УКРАЇНА» </a:t>
            </a: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БЕЛЬГІЯ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АТ «МОНОМАХ» 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ТОВ «АЙС- ТЕРМІНАЛ»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ТОВ «АВТОКАР 777»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ТОВ «АЛ-КО КОБЕР» </a:t>
            </a: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323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ТОВ «МАЯДО» </a:t>
            </a: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ТУРЕЧЧИНА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ТОВ «КОМПАНІЯ «ПОЛІССЯ» </a:t>
            </a: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АЗЕРБАЙДЖАН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ТОВ «БАУМІТ УКРАЇНА» </a:t>
            </a: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АВСТРІЯ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ТОВ «КОМПЛЕКС АГРОМАРС»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ЗВПП «РЕГІОН-2001»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СОНЯЧНІ ЕЛЕКТРОСТАНЦІЇ «ДИМЕРСЬКА СЕС» </a:t>
            </a: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ТОВ «МЕГА МЕНЕДЖМЕНТ ПРОЕКТ» </a:t>
            </a: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АРМЕНІЯ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ТОВ «МІК МЕГА»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ТОВ «САД»   </a:t>
            </a:r>
            <a:endParaRPr kumimoji="0" lang="en-US" alt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ФГ «ЖУРАВУШКА»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3116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238" y="324484"/>
            <a:ext cx="8743950" cy="64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Улыбающееся лицо 47"/>
          <p:cNvSpPr/>
          <p:nvPr/>
        </p:nvSpPr>
        <p:spPr>
          <a:xfrm>
            <a:off x="5439419" y="4706023"/>
            <a:ext cx="152400" cy="142875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9" name="Блок-схема: узел 48"/>
          <p:cNvSpPr/>
          <p:nvPr/>
        </p:nvSpPr>
        <p:spPr>
          <a:xfrm>
            <a:off x="8325494" y="2134273"/>
            <a:ext cx="95250" cy="857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0" name="Блок-схема: узел 49"/>
          <p:cNvSpPr/>
          <p:nvPr/>
        </p:nvSpPr>
        <p:spPr>
          <a:xfrm>
            <a:off x="3896369" y="5858548"/>
            <a:ext cx="123825" cy="952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 flipH="1" flipV="1">
            <a:off x="4171959" y="6153188"/>
            <a:ext cx="133350" cy="952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>
            <a:off x="4229744" y="5934748"/>
            <a:ext cx="114300" cy="1143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3" name="Блок-схема: узел 52"/>
          <p:cNvSpPr/>
          <p:nvPr/>
        </p:nvSpPr>
        <p:spPr>
          <a:xfrm>
            <a:off x="4115444" y="5829973"/>
            <a:ext cx="76200" cy="1047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4" name="Блок-схема: узел 53"/>
          <p:cNvSpPr/>
          <p:nvPr/>
        </p:nvSpPr>
        <p:spPr>
          <a:xfrm>
            <a:off x="4429769" y="6163348"/>
            <a:ext cx="95250" cy="952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5" name="Блок-схема: узел 54"/>
          <p:cNvSpPr/>
          <p:nvPr/>
        </p:nvSpPr>
        <p:spPr>
          <a:xfrm flipV="1">
            <a:off x="8134994" y="3820198"/>
            <a:ext cx="95250" cy="1047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6" name="Блок-схема: узел 55"/>
          <p:cNvSpPr/>
          <p:nvPr/>
        </p:nvSpPr>
        <p:spPr>
          <a:xfrm>
            <a:off x="8363594" y="3658273"/>
            <a:ext cx="85725" cy="857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7" name="Блок-схема: узел 56"/>
          <p:cNvSpPr/>
          <p:nvPr/>
        </p:nvSpPr>
        <p:spPr>
          <a:xfrm>
            <a:off x="5130809" y="3782098"/>
            <a:ext cx="114300" cy="1428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8" name="Блок-схема: узел 57"/>
          <p:cNvSpPr/>
          <p:nvPr/>
        </p:nvSpPr>
        <p:spPr>
          <a:xfrm>
            <a:off x="5048894" y="3963073"/>
            <a:ext cx="95250" cy="857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9" name="Блок-схема: узел 58"/>
          <p:cNvSpPr/>
          <p:nvPr/>
        </p:nvSpPr>
        <p:spPr>
          <a:xfrm>
            <a:off x="4867919" y="3896398"/>
            <a:ext cx="85725" cy="1047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0" name="Блок-схема: узел 59"/>
          <p:cNvSpPr/>
          <p:nvPr/>
        </p:nvSpPr>
        <p:spPr>
          <a:xfrm>
            <a:off x="4667894" y="3753523"/>
            <a:ext cx="123825" cy="1238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1" name="Блок-схема: узел 60"/>
          <p:cNvSpPr/>
          <p:nvPr/>
        </p:nvSpPr>
        <p:spPr>
          <a:xfrm>
            <a:off x="4753619" y="4105313"/>
            <a:ext cx="104775" cy="1047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62" name="Прямая со стрелкой 61"/>
          <p:cNvCxnSpPr/>
          <p:nvPr/>
        </p:nvCxnSpPr>
        <p:spPr>
          <a:xfrm flipH="1" flipV="1">
            <a:off x="5210184" y="3914813"/>
            <a:ext cx="285750" cy="82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5563244" y="2200313"/>
            <a:ext cx="2771775" cy="2524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V="1">
            <a:off x="5563244" y="3714788"/>
            <a:ext cx="2781300" cy="10382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V="1">
            <a:off x="5544194" y="3915448"/>
            <a:ext cx="2581275" cy="876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5106044" y="4048798"/>
            <a:ext cx="352425" cy="704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 flipV="1">
            <a:off x="4810769" y="4181513"/>
            <a:ext cx="638175" cy="60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 flipV="1">
            <a:off x="4934594" y="3981488"/>
            <a:ext cx="542925" cy="771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 flipV="1">
            <a:off x="4753619" y="3895763"/>
            <a:ext cx="714375" cy="8667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>
            <a:off x="4467869" y="4810163"/>
            <a:ext cx="1047750" cy="1362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>
            <a:off x="4324994" y="4791113"/>
            <a:ext cx="1162050" cy="1162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>
            <a:off x="4296419" y="4762538"/>
            <a:ext cx="1200150" cy="14192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>
            <a:off x="4201169" y="4781588"/>
            <a:ext cx="1304925" cy="10477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H="1">
            <a:off x="3982094" y="4791113"/>
            <a:ext cx="1524000" cy="1066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 flipV="1">
            <a:off x="4858394" y="4581563"/>
            <a:ext cx="657225" cy="219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Блок-схема: узел 75"/>
          <p:cNvSpPr/>
          <p:nvPr/>
        </p:nvSpPr>
        <p:spPr>
          <a:xfrm flipH="1" flipV="1">
            <a:off x="4763144" y="4505998"/>
            <a:ext cx="104775" cy="952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7" name="Блок-схема: узел 76"/>
          <p:cNvSpPr/>
          <p:nvPr/>
        </p:nvSpPr>
        <p:spPr>
          <a:xfrm flipH="1">
            <a:off x="4810134" y="4286923"/>
            <a:ext cx="95250" cy="952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78" name="Прямая со стрелкой 77"/>
          <p:cNvCxnSpPr/>
          <p:nvPr/>
        </p:nvCxnSpPr>
        <p:spPr>
          <a:xfrm flipH="1" flipV="1">
            <a:off x="4877444" y="4372013"/>
            <a:ext cx="647700" cy="4381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H="1">
            <a:off x="4610109" y="4800638"/>
            <a:ext cx="885825" cy="447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Блок-схема: узел 79"/>
          <p:cNvSpPr/>
          <p:nvPr/>
        </p:nvSpPr>
        <p:spPr>
          <a:xfrm>
            <a:off x="4505969" y="5201323"/>
            <a:ext cx="123825" cy="1238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1" name="Блок-схема: узел 80"/>
          <p:cNvSpPr/>
          <p:nvPr/>
        </p:nvSpPr>
        <p:spPr>
          <a:xfrm>
            <a:off x="3905894" y="4496473"/>
            <a:ext cx="114300" cy="666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82" name="Прямая со стрелкой 81"/>
          <p:cNvCxnSpPr/>
          <p:nvPr/>
        </p:nvCxnSpPr>
        <p:spPr>
          <a:xfrm flipH="1" flipV="1">
            <a:off x="4020194" y="4519650"/>
            <a:ext cx="1476375" cy="2476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V="1">
            <a:off x="5525144" y="2457488"/>
            <a:ext cx="3676650" cy="23145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Блок-схема: узел 83"/>
          <p:cNvSpPr/>
          <p:nvPr/>
        </p:nvSpPr>
        <p:spPr>
          <a:xfrm>
            <a:off x="9182744" y="2381923"/>
            <a:ext cx="114300" cy="952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7" name="Rectangle 83"/>
          <p:cNvSpPr>
            <a:spLocks noChangeArrowheads="1"/>
          </p:cNvSpPr>
          <p:nvPr/>
        </p:nvSpPr>
        <p:spPr bwMode="auto">
          <a:xfrm>
            <a:off x="440574" y="324484"/>
            <a:ext cx="11751425" cy="13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5" name="Rectangle 85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" name="Rectangle 86"/>
          <p:cNvSpPr>
            <a:spLocks noChangeArrowheads="1"/>
          </p:cNvSpPr>
          <p:nvPr/>
        </p:nvSpPr>
        <p:spPr bwMode="auto">
          <a:xfrm>
            <a:off x="0" y="6677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6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862355" y="152061"/>
            <a:ext cx="9194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  <a:endParaRPr lang="uk-UA" sz="2800" b="1" dirty="0">
              <a:cs typeface="Angsana New" panose="02020603050405020304" pitchFamily="18" charset="-34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A0C34850-B991-4297-9AA1-6B0ACD9D6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1104785"/>
            <a:ext cx="11839575" cy="5753215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chemeClr val="tx1"/>
                </a:solidFill>
                <a:cs typeface="Angsana New" panose="02020603050405020304" pitchFamily="18" charset="-34"/>
              </a:rPr>
              <a:t>                                     </a:t>
            </a:r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ІП «Кока-Кола </a:t>
            </a:r>
            <a:r>
              <a:rPr lang="ru-RU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Беверіджиз</a:t>
            </a:r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»</a:t>
            </a:r>
            <a:r>
              <a:rPr lang="uk-UA" sz="2800" b="1" dirty="0">
                <a:solidFill>
                  <a:schemeClr val="tx1"/>
                </a:solidFill>
                <a:cs typeface="Angsana New" panose="02020603050405020304" pitchFamily="18" charset="-34"/>
              </a:rPr>
              <a:t>                         </a:t>
            </a:r>
          </a:p>
          <a:p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07442,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Київська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область,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Броварський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район,</a:t>
            </a:r>
          </a:p>
          <a:p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смт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Велика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Димерка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</a:p>
          <a:p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51-й км Санкт-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Петербурзького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шосе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,</a:t>
            </a:r>
          </a:p>
          <a:p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а/с 403 тел.: +38 (044) 490-07-07; </a:t>
            </a:r>
          </a:p>
          <a:p>
            <a:r>
              <a:rPr lang="uk-UA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</a:t>
            </a: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e-mail: ccbu@cchellenic.com </a:t>
            </a: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                                                     ІП «Кока-Кола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Беверіджиз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Україна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» -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всесвітньо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відомий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виробник</a:t>
            </a: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безалкогольних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напоїв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Підприємство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з 100 %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іноземним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капіталом</a:t>
            </a: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                                                </a:t>
            </a:r>
          </a:p>
          <a:p>
            <a:endParaRPr lang="uk-UA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uk-UA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Інвестиції США </a:t>
            </a:r>
            <a:endParaRPr lang="ru-RU" sz="1800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endParaRPr lang="uk-UA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FC2C2C7C-8553-4FC0-A864-4AE02E013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998" y="4343401"/>
            <a:ext cx="2791146" cy="2362538"/>
          </a:xfrm>
          <a:prstGeom prst="rect">
            <a:avLst/>
          </a:prstGeom>
        </p:spPr>
      </p:pic>
      <p:pic>
        <p:nvPicPr>
          <p:cNvPr id="16" name="Рисунок 7">
            <a:extLst>
              <a:ext uri="{FF2B5EF4-FFF2-40B4-BE49-F238E27FC236}">
                <a16:creationId xmlns:a16="http://schemas.microsoft.com/office/drawing/2014/main" id="{8CED1123-2E87-4883-BB25-50F858B81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5" y="1154097"/>
            <a:ext cx="4442059" cy="30508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12" y="5218082"/>
            <a:ext cx="1725940" cy="9075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59" y="450583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24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925D6499-4539-4E2B-8B5F-55F39602F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"/>
          <a:stretch/>
        </p:blipFill>
        <p:spPr>
          <a:xfrm>
            <a:off x="10355563" y="6358855"/>
            <a:ext cx="1836438" cy="499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E6E81-C88F-4FEE-BB69-820DADB8247A}"/>
              </a:ext>
            </a:extLst>
          </p:cNvPr>
          <p:cNvSpPr/>
          <p:nvPr/>
        </p:nvSpPr>
        <p:spPr>
          <a:xfrm>
            <a:off x="1862355" y="152061"/>
            <a:ext cx="9194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cs typeface="Angsana New" panose="02020603050405020304" pitchFamily="18" charset="-34"/>
              </a:rPr>
              <a:t>УСПІШНІ ІНВЕСТИЦІЙНІ ПРОЕКТИ</a:t>
            </a:r>
            <a:endParaRPr lang="uk-UA" sz="2800" b="1" dirty="0">
              <a:cs typeface="Angsana New" panose="02020603050405020304" pitchFamily="18" charset="-34"/>
            </a:endParaRPr>
          </a:p>
          <a:p>
            <a:pPr algn="ctr"/>
            <a:endParaRPr lang="uk-UA" sz="2800" b="1" dirty="0">
              <a:cs typeface="Angsana New" panose="02020603050405020304" pitchFamily="18" charset="-34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F8295C5B-7C44-4C99-AB3D-23083DCEB50C}"/>
              </a:ext>
            </a:extLst>
          </p:cNvPr>
          <p:cNvSpPr txBox="1">
            <a:spLocks/>
          </p:cNvSpPr>
          <p:nvPr/>
        </p:nvSpPr>
        <p:spPr>
          <a:xfrm>
            <a:off x="1862354" y="1207173"/>
            <a:ext cx="9697675" cy="505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600" b="1" dirty="0">
              <a:latin typeface="Bahnschrift SemiBold" panose="020B0502040204020203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F5353-82FC-4BAC-B3C2-B07CC57C9AB5}"/>
              </a:ext>
            </a:extLst>
          </p:cNvPr>
          <p:cNvSpPr/>
          <p:nvPr/>
        </p:nvSpPr>
        <p:spPr>
          <a:xfrm>
            <a:off x="5746839" y="713074"/>
            <a:ext cx="667302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cs typeface="Times New Roman" panose="02020603050405020304" pitchFamily="18" charset="0"/>
              </a:rPr>
              <a:t>ЗВПП «РЕГІОН-2001»</a:t>
            </a:r>
          </a:p>
          <a:p>
            <a:endParaRPr lang="ru-RU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   07442, </a:t>
            </a:r>
            <a:r>
              <a:rPr lang="ru-RU" sz="2400" b="1" dirty="0" err="1">
                <a:solidFill>
                  <a:srgbClr val="002060"/>
                </a:solidFill>
              </a:rPr>
              <a:t>Київська</a:t>
            </a:r>
            <a:r>
              <a:rPr lang="ru-RU" sz="2400" b="1" dirty="0">
                <a:solidFill>
                  <a:srgbClr val="002060"/>
                </a:solidFill>
              </a:rPr>
              <a:t> область, </a:t>
            </a:r>
            <a:r>
              <a:rPr lang="ru-RU" sz="2400" b="1" dirty="0" err="1">
                <a:solidFill>
                  <a:srgbClr val="002060"/>
                </a:solidFill>
              </a:rPr>
              <a:t>Броварський</a:t>
            </a:r>
            <a:r>
              <a:rPr lang="ru-RU" sz="2400" b="1" dirty="0">
                <a:solidFill>
                  <a:srgbClr val="002060"/>
                </a:solidFill>
              </a:rPr>
              <a:t> район,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  </a:t>
            </a:r>
            <a:r>
              <a:rPr lang="ru-RU" sz="2400" b="1" dirty="0" err="1">
                <a:solidFill>
                  <a:srgbClr val="002060"/>
                </a:solidFill>
              </a:rPr>
              <a:t>смт</a:t>
            </a:r>
            <a:r>
              <a:rPr lang="ru-RU" sz="2400" b="1" dirty="0">
                <a:solidFill>
                  <a:srgbClr val="002060"/>
                </a:solidFill>
              </a:rPr>
              <a:t> Велика </a:t>
            </a:r>
            <a:r>
              <a:rPr lang="ru-RU" sz="2400" b="1" dirty="0" err="1">
                <a:solidFill>
                  <a:srgbClr val="002060"/>
                </a:solidFill>
              </a:rPr>
              <a:t>Димерка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вул</a:t>
            </a:r>
            <a:r>
              <a:rPr lang="ru-RU" sz="2400" b="1" dirty="0">
                <a:solidFill>
                  <a:srgbClr val="002060"/>
                </a:solidFill>
              </a:rPr>
              <a:t>. </a:t>
            </a:r>
            <a:r>
              <a:rPr lang="ru-RU" sz="2400" b="1" dirty="0" err="1">
                <a:solidFill>
                  <a:srgbClr val="002060"/>
                </a:solidFill>
              </a:rPr>
              <a:t>Промислова</a:t>
            </a:r>
            <a:r>
              <a:rPr lang="ru-RU" sz="2400" b="1" dirty="0">
                <a:solidFill>
                  <a:srgbClr val="002060"/>
                </a:solidFill>
              </a:rPr>
              <a:t>, 19</a:t>
            </a:r>
          </a:p>
          <a:p>
            <a:r>
              <a:rPr lang="en-US" sz="2400" dirty="0"/>
              <a:t>                             </a:t>
            </a:r>
            <a:r>
              <a:rPr lang="en-US" sz="2400" b="1" dirty="0">
                <a:solidFill>
                  <a:srgbClr val="00B050"/>
                </a:solidFill>
              </a:rPr>
              <a:t> region-2001.com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+38 (04594) 6-90-25</a:t>
            </a:r>
            <a:endParaRPr lang="uk-UA" sz="2400" b="1" dirty="0">
              <a:solidFill>
                <a:srgbClr val="92D050"/>
              </a:solidFill>
            </a:endParaRPr>
          </a:p>
          <a:p>
            <a:r>
              <a:rPr lang="en-US" sz="2400" b="1" dirty="0">
                <a:solidFill>
                  <a:srgbClr val="92D050"/>
                </a:solidFill>
              </a:rPr>
              <a:t>+38 (04594) 6-97-57</a:t>
            </a:r>
            <a:endParaRPr lang="uk-UA" sz="2400" b="1" dirty="0">
              <a:solidFill>
                <a:srgbClr val="92D05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Компанія</a:t>
            </a:r>
            <a:r>
              <a:rPr lang="ru-RU" sz="2400" b="1" dirty="0">
                <a:solidFill>
                  <a:srgbClr val="002060"/>
                </a:solidFill>
              </a:rPr>
              <a:t> є </a:t>
            </a:r>
            <a:r>
              <a:rPr lang="ru-RU" sz="2400" b="1" dirty="0" err="1">
                <a:solidFill>
                  <a:srgbClr val="002060"/>
                </a:solidFill>
              </a:rPr>
              <a:t>багатопрофільною</a:t>
            </a:r>
            <a:r>
              <a:rPr lang="ru-RU" sz="2400" b="1" dirty="0">
                <a:solidFill>
                  <a:srgbClr val="002060"/>
                </a:solidFill>
              </a:rPr>
              <a:t>: </a:t>
            </a:r>
            <a:r>
              <a:rPr lang="uk-UA" sz="2400" b="1" dirty="0">
                <a:solidFill>
                  <a:srgbClr val="002060"/>
                </a:solidFill>
              </a:rPr>
              <a:t>займається виготовленням бетону/асфальтобетону, будівництвом доріг і будівель,  має власний залізничний логістичний вузол.</a:t>
            </a:r>
          </a:p>
          <a:p>
            <a:endParaRPr lang="uk-UA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B0F0"/>
                </a:solidFill>
                <a:cs typeface="Times New Roman" panose="02020603050405020304" pitchFamily="18" charset="0"/>
              </a:rPr>
              <a:t>                          Інвестиції України</a:t>
            </a:r>
            <a:endParaRPr lang="ru-RU" sz="2400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cs typeface="Angsana New" panose="02020603050405020304" pitchFamily="18" charset="-34"/>
            </a:endParaRPr>
          </a:p>
        </p:txBody>
      </p:sp>
      <p:pic>
        <p:nvPicPr>
          <p:cNvPr id="1026" name="Picture 2" descr="Результат пошуку зображень за запитом &quot;регіон-2001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76" y="4944862"/>
            <a:ext cx="1711061" cy="167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391" y="5666789"/>
            <a:ext cx="1533803" cy="814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" y="5019877"/>
            <a:ext cx="5550028" cy="1665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0" y="882706"/>
            <a:ext cx="5592933" cy="2349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9" y="3797929"/>
            <a:ext cx="1548183" cy="796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57" y="3826175"/>
            <a:ext cx="1843226" cy="7136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10" y="3644791"/>
            <a:ext cx="1408453" cy="8661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2" y="3773009"/>
            <a:ext cx="966854" cy="799266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A259E4A2-2A10-4FD6-BD6B-741901CF0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9086"/>
            <a:ext cx="35266" cy="15902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087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2741</TotalTime>
  <Words>1417</Words>
  <Application>Microsoft Office PowerPoint</Application>
  <PresentationFormat>Широкоэкранный</PresentationFormat>
  <Paragraphs>326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Angsana New</vt:lpstr>
      <vt:lpstr>Arial</vt:lpstr>
      <vt:lpstr>Bahnschrift SemiBold</vt:lpstr>
      <vt:lpstr>Calibri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ТОВ «МАЯДО»</vt:lpstr>
      <vt:lpstr>ТОВ «АЛ-КО КОБЕР»</vt:lpstr>
      <vt:lpstr>УСПІШНІ ІНВЕСТИЦІЙНІ ПРОЕКТИ  ТОВ «КОМПЛЕКС АГРОМАРС»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ТОВ «Альфа Фуд» </vt:lpstr>
      <vt:lpstr>УСПІШНІ ІНВЕСТИЦІЙНІ ПРОЕКТИ  ТОВ «МЕГА МЕНЕДЖМЕНТ ПРОЕКТ»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 Андріївна Грикун</cp:lastModifiedBy>
  <cp:revision>251</cp:revision>
  <cp:lastPrinted>2021-04-20T07:10:44Z</cp:lastPrinted>
  <dcterms:created xsi:type="dcterms:W3CDTF">2018-10-02T07:28:49Z</dcterms:created>
  <dcterms:modified xsi:type="dcterms:W3CDTF">2021-04-27T05:56:28Z</dcterms:modified>
</cp:coreProperties>
</file>