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.png" ContentType="image/png"/>
  <Override PartName="/ppt/media/image2.jpeg" ContentType="image/jpeg"/>
  <Override PartName="/ppt/media/image8.png" ContentType="image/png"/>
  <Override PartName="/ppt/media/image3.png" ContentType="image/png"/>
  <Override PartName="/ppt/media/image9.jpeg" ContentType="image/jpeg"/>
  <Override PartName="/ppt/media/image4.png" ContentType="image/png"/>
  <Override PartName="/ppt/media/image11.png" ContentType="image/png"/>
  <Override PartName="/ppt/media/image5.jpeg" ContentType="image/jpeg"/>
  <Override PartName="/ppt/media/image7.png" ContentType="image/png"/>
  <Override PartName="/ppt/media/image6.png" ContentType="image/png"/>
  <Override PartName="/ppt/media/image10.png" ContentType="image/png"/>
  <Override PartName="/ppt/media/image12.png" ContentType="image/png"/>
  <Override PartName="/ppt/media/image13.jpeg" ContentType="image/jpeg"/>
  <Override PartName="/ppt/media/image19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37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5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5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4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4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4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slideLayout" Target="../slideLayouts/slideLayout1.xml"/><Relationship Id="rId10" Type="http://schemas.openxmlformats.org/officeDocument/2006/relationships/slideLayout" Target="../slideLayouts/slideLayout2.xml"/><Relationship Id="rId11" Type="http://schemas.openxmlformats.org/officeDocument/2006/relationships/slideLayout" Target="../slideLayouts/slideLayout3.xml"/><Relationship Id="rId12" Type="http://schemas.openxmlformats.org/officeDocument/2006/relationships/slideLayout" Target="../slideLayouts/slideLayout4.xml"/><Relationship Id="rId13" Type="http://schemas.openxmlformats.org/officeDocument/2006/relationships/slideLayout" Target="../slideLayouts/slideLayout5.xml"/><Relationship Id="rId14" Type="http://schemas.openxmlformats.org/officeDocument/2006/relationships/slideLayout" Target="../slideLayouts/slideLayout6.xml"/><Relationship Id="rId15" Type="http://schemas.openxmlformats.org/officeDocument/2006/relationships/slideLayout" Target="../slideLayouts/slideLayout7.xml"/><Relationship Id="rId16" Type="http://schemas.openxmlformats.org/officeDocument/2006/relationships/slideLayout" Target="../slideLayouts/slideLayout8.xml"/><Relationship Id="rId17" Type="http://schemas.openxmlformats.org/officeDocument/2006/relationships/slideLayout" Target="../slideLayouts/slideLayout9.xml"/><Relationship Id="rId18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1.xml"/><Relationship Id="rId20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8.png"/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0"/>
            <a:ext cx="9143280" cy="6857280"/>
            <a:chOff x="0" y="0"/>
            <a:chExt cx="9143280" cy="6857280"/>
          </a:xfrm>
        </p:grpSpPr>
        <p:sp>
          <p:nvSpPr>
            <p:cNvPr id="1" name="CustomShape 2"/>
            <p:cNvSpPr/>
            <p:nvPr/>
          </p:nvSpPr>
          <p:spPr>
            <a:xfrm>
              <a:off x="0" y="0"/>
              <a:ext cx="7162200" cy="6857280"/>
            </a:xfrm>
            <a:prstGeom prst="rect">
              <a:avLst/>
            </a:prstGeom>
            <a:gradFill rotWithShape="0">
              <a:gsLst>
                <a:gs pos="0">
                  <a:srgbClr val="010101"/>
                </a:gs>
                <a:gs pos="100000">
                  <a:srgbClr val="fefefe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1143000" y="0"/>
              <a:ext cx="8000280" cy="6857280"/>
            </a:xfrm>
            <a:prstGeom prst="rect">
              <a:avLst/>
            </a:prstGeom>
            <a:gradFill rotWithShape="0">
              <a:gsLst>
                <a:gs pos="0">
                  <a:srgbClr val="010101"/>
                </a:gs>
                <a:gs pos="100000">
                  <a:srgbClr val="fefefe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" name="CustomShape 4" hidden="1"/>
          <p:cNvSpPr/>
          <p:nvPr/>
        </p:nvSpPr>
        <p:spPr>
          <a:xfrm rot="10800000">
            <a:off x="629280" y="6069600"/>
            <a:ext cx="7920360" cy="536400"/>
          </a:xfrm>
          <a:custGeom>
            <a:avLst/>
            <a:gdLst/>
            <a:ahLst/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rotWithShape="0">
            <a:gsLst>
              <a:gs pos="0">
                <a:srgbClr val="010101"/>
              </a:gs>
              <a:gs pos="100000">
                <a:srgbClr val="01010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CustomShape 5" hidden="1"/>
          <p:cNvSpPr/>
          <p:nvPr/>
        </p:nvSpPr>
        <p:spPr>
          <a:xfrm>
            <a:off x="731520" y="575280"/>
            <a:ext cx="7695360" cy="571428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480">
            <a:noFill/>
          </a:ln>
          <a:effectLst>
            <a:outerShdw algn="t" blurRad="101600" dir="5400000" dist="5076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CustomShape 6" hidden="1"/>
          <p:cNvSpPr/>
          <p:nvPr/>
        </p:nvSpPr>
        <p:spPr>
          <a:xfrm>
            <a:off x="731520" y="576000"/>
            <a:ext cx="7695360" cy="5714280"/>
          </a:xfrm>
          <a:prstGeom prst="rect">
            <a:avLst/>
          </a:prstGeom>
          <a:blipFill rotWithShape="0">
            <a:blip r:embed="rId3">
              <a:alphaModFix amt="20000"/>
            </a:blip>
            <a:tile/>
          </a:blipFill>
          <a:ln w="6480">
            <a:noFill/>
          </a:ln>
          <a:effectLst>
            <a:outerShdw algn="t" blurRad="101600" dir="5400000" dist="5076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" name="Picture 2" descr="C:\Users\Administrator\Desktop\Pushpin Dev\Assets\pushpinLeft.png"/>
          <p:cNvPicPr/>
          <p:nvPr/>
        </p:nvPicPr>
        <p:blipFill>
          <a:blip r:embed="rId4"/>
          <a:stretch/>
        </p:blipFill>
        <p:spPr>
          <a:xfrm rot="1435800">
            <a:off x="543240" y="272160"/>
            <a:ext cx="567000" cy="567000"/>
          </a:xfrm>
          <a:prstGeom prst="rect">
            <a:avLst/>
          </a:prstGeom>
          <a:ln>
            <a:noFill/>
          </a:ln>
        </p:spPr>
      </p:pic>
      <p:pic>
        <p:nvPicPr>
          <p:cNvPr id="7" name="Picture 2" descr="C:\Users\Administrator\Desktop\Pushpin Dev\Assets\pushpinLeft.png"/>
          <p:cNvPicPr/>
          <p:nvPr/>
        </p:nvPicPr>
        <p:blipFill>
          <a:blip r:embed="rId5"/>
          <a:stretch/>
        </p:blipFill>
        <p:spPr>
          <a:xfrm rot="4096200">
            <a:off x="8115480" y="298080"/>
            <a:ext cx="566280" cy="566280"/>
          </a:xfrm>
          <a:prstGeom prst="rect">
            <a:avLst/>
          </a:prstGeom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9143280" cy="6857280"/>
            <a:chOff x="0" y="0"/>
            <a:chExt cx="9143280" cy="6857280"/>
          </a:xfrm>
        </p:grpSpPr>
        <p:sp>
          <p:nvSpPr>
            <p:cNvPr id="9" name="CustomShape 8"/>
            <p:cNvSpPr/>
            <p:nvPr/>
          </p:nvSpPr>
          <p:spPr>
            <a:xfrm>
              <a:off x="0" y="0"/>
              <a:ext cx="7162200" cy="6857280"/>
            </a:xfrm>
            <a:prstGeom prst="rect">
              <a:avLst/>
            </a:prstGeom>
            <a:gradFill rotWithShape="0">
              <a:gsLst>
                <a:gs pos="0">
                  <a:srgbClr val="010101"/>
                </a:gs>
                <a:gs pos="100000">
                  <a:srgbClr val="fefefe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" name="CustomShape 9"/>
            <p:cNvSpPr/>
            <p:nvPr/>
          </p:nvSpPr>
          <p:spPr>
            <a:xfrm>
              <a:off x="1143000" y="0"/>
              <a:ext cx="8000280" cy="6857280"/>
            </a:xfrm>
            <a:prstGeom prst="rect">
              <a:avLst/>
            </a:prstGeom>
            <a:gradFill rotWithShape="0">
              <a:gsLst>
                <a:gs pos="0">
                  <a:srgbClr val="010101"/>
                </a:gs>
                <a:gs pos="100000">
                  <a:srgbClr val="fefefe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1" name="CustomShape 10"/>
          <p:cNvSpPr/>
          <p:nvPr/>
        </p:nvSpPr>
        <p:spPr>
          <a:xfrm rot="10800000">
            <a:off x="892440" y="5617800"/>
            <a:ext cx="7382160" cy="536400"/>
          </a:xfrm>
          <a:custGeom>
            <a:avLst/>
            <a:gdLst/>
            <a:ahLst/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rotWithShape="0">
            <a:gsLst>
              <a:gs pos="0">
                <a:srgbClr val="010101"/>
              </a:gs>
              <a:gs pos="100000">
                <a:srgbClr val="01010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11"/>
          <p:cNvSpPr/>
          <p:nvPr/>
        </p:nvSpPr>
        <p:spPr>
          <a:xfrm>
            <a:off x="990000" y="1017000"/>
            <a:ext cx="7179120" cy="483084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480">
            <a:noFill/>
          </a:ln>
          <a:effectLst>
            <a:outerShdw algn="t" blurRad="101600" dir="5400000" dist="5076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CustomShape 12"/>
          <p:cNvSpPr/>
          <p:nvPr/>
        </p:nvSpPr>
        <p:spPr>
          <a:xfrm>
            <a:off x="990720" y="1009800"/>
            <a:ext cx="7179120" cy="4830840"/>
          </a:xfrm>
          <a:prstGeom prst="rect">
            <a:avLst/>
          </a:prstGeom>
          <a:blipFill rotWithShape="0">
            <a:blip r:embed="rId6">
              <a:alphaModFix amt="20000"/>
            </a:blip>
            <a:tile/>
          </a:blipFill>
          <a:ln w="6480">
            <a:noFill/>
          </a:ln>
          <a:effectLst>
            <a:outerShdw algn="t" blurRad="101600" dir="5400000" dist="5076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" name="Picture 2" descr="C:\Users\Administrator\Desktop\Pushpin Dev\Assets\pushpinLeft.png"/>
          <p:cNvPicPr/>
          <p:nvPr/>
        </p:nvPicPr>
        <p:blipFill>
          <a:blip r:embed="rId7"/>
          <a:stretch/>
        </p:blipFill>
        <p:spPr>
          <a:xfrm rot="1435800">
            <a:off x="768960" y="701280"/>
            <a:ext cx="567000" cy="567000"/>
          </a:xfrm>
          <a:prstGeom prst="rect">
            <a:avLst/>
          </a:prstGeom>
          <a:ln>
            <a:noFill/>
          </a:ln>
        </p:spPr>
      </p:pic>
      <p:pic>
        <p:nvPicPr>
          <p:cNvPr id="15" name="Picture 2" descr="C:\Users\Administrator\Desktop\Pushpin Dev\Assets\pushpinLeft.png"/>
          <p:cNvPicPr/>
          <p:nvPr/>
        </p:nvPicPr>
        <p:blipFill>
          <a:blip r:embed="rId8"/>
          <a:stretch/>
        </p:blipFill>
        <p:spPr>
          <a:xfrm rot="4096200">
            <a:off x="7855920" y="749520"/>
            <a:ext cx="566280" cy="566280"/>
          </a:xfrm>
          <a:prstGeom prst="rect">
            <a:avLst/>
          </a:prstGeom>
          <a:ln>
            <a:noFill/>
          </a:ln>
        </p:spPr>
      </p:pic>
      <p:sp>
        <p:nvSpPr>
          <p:cNvPr id="16" name="PlaceHolder 13"/>
          <p:cNvSpPr>
            <a:spLocks noGrp="1"/>
          </p:cNvSpPr>
          <p:nvPr>
            <p:ph type="title"/>
          </p:nvPr>
        </p:nvSpPr>
        <p:spPr>
          <a:xfrm>
            <a:off x="1095120" y="817560"/>
            <a:ext cx="6964560" cy="1201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uk-UA" sz="1800" spc="-1" strike="noStrike"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17" name="PlaceHolder 1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1"/>
          <p:cNvGrpSpPr/>
          <p:nvPr/>
        </p:nvGrpSpPr>
        <p:grpSpPr>
          <a:xfrm>
            <a:off x="0" y="0"/>
            <a:ext cx="9143280" cy="6857280"/>
            <a:chOff x="0" y="0"/>
            <a:chExt cx="9143280" cy="6857280"/>
          </a:xfrm>
        </p:grpSpPr>
        <p:sp>
          <p:nvSpPr>
            <p:cNvPr id="55" name="CustomShape 2"/>
            <p:cNvSpPr/>
            <p:nvPr/>
          </p:nvSpPr>
          <p:spPr>
            <a:xfrm>
              <a:off x="0" y="0"/>
              <a:ext cx="7162200" cy="6857280"/>
            </a:xfrm>
            <a:prstGeom prst="rect">
              <a:avLst/>
            </a:prstGeom>
            <a:gradFill rotWithShape="0">
              <a:gsLst>
                <a:gs pos="0">
                  <a:srgbClr val="010101"/>
                </a:gs>
                <a:gs pos="100000">
                  <a:srgbClr val="fefefe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6" name="CustomShape 3"/>
            <p:cNvSpPr/>
            <p:nvPr/>
          </p:nvSpPr>
          <p:spPr>
            <a:xfrm>
              <a:off x="1143000" y="0"/>
              <a:ext cx="8000280" cy="6857280"/>
            </a:xfrm>
            <a:prstGeom prst="rect">
              <a:avLst/>
            </a:prstGeom>
            <a:gradFill rotWithShape="0">
              <a:gsLst>
                <a:gs pos="0">
                  <a:srgbClr val="010101"/>
                </a:gs>
                <a:gs pos="100000">
                  <a:srgbClr val="fefefe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57" name="CustomShape 4"/>
          <p:cNvSpPr/>
          <p:nvPr/>
        </p:nvSpPr>
        <p:spPr>
          <a:xfrm rot="10800000">
            <a:off x="629280" y="6069600"/>
            <a:ext cx="7920360" cy="536400"/>
          </a:xfrm>
          <a:custGeom>
            <a:avLst/>
            <a:gdLst/>
            <a:ahLst/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rotWithShape="0">
            <a:gsLst>
              <a:gs pos="0">
                <a:srgbClr val="010101"/>
              </a:gs>
              <a:gs pos="100000">
                <a:srgbClr val="01010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" name="CustomShape 5"/>
          <p:cNvSpPr/>
          <p:nvPr/>
        </p:nvSpPr>
        <p:spPr>
          <a:xfrm>
            <a:off x="731520" y="575280"/>
            <a:ext cx="7695360" cy="571428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480">
            <a:noFill/>
          </a:ln>
          <a:effectLst>
            <a:outerShdw algn="t" blurRad="101600" dir="5400000" dist="5076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" name="CustomShape 6"/>
          <p:cNvSpPr/>
          <p:nvPr/>
        </p:nvSpPr>
        <p:spPr>
          <a:xfrm>
            <a:off x="731520" y="576000"/>
            <a:ext cx="7695360" cy="5714280"/>
          </a:xfrm>
          <a:prstGeom prst="rect">
            <a:avLst/>
          </a:prstGeom>
          <a:blipFill rotWithShape="0">
            <a:blip r:embed="rId3">
              <a:alphaModFix amt="20000"/>
            </a:blip>
            <a:tile/>
          </a:blipFill>
          <a:ln w="6480">
            <a:noFill/>
          </a:ln>
          <a:effectLst>
            <a:outerShdw algn="t" blurRad="101600" dir="5400000" dist="5076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0" name="Picture 2" descr="C:\Users\Administrator\Desktop\Pushpin Dev\Assets\pushpinLeft.png"/>
          <p:cNvPicPr/>
          <p:nvPr/>
        </p:nvPicPr>
        <p:blipFill>
          <a:blip r:embed="rId4"/>
          <a:stretch/>
        </p:blipFill>
        <p:spPr>
          <a:xfrm rot="1435800">
            <a:off x="543240" y="272160"/>
            <a:ext cx="567000" cy="567000"/>
          </a:xfrm>
          <a:prstGeom prst="rect">
            <a:avLst/>
          </a:prstGeom>
          <a:ln>
            <a:noFill/>
          </a:ln>
        </p:spPr>
      </p:pic>
      <p:pic>
        <p:nvPicPr>
          <p:cNvPr id="61" name="Picture 2" descr="C:\Users\Administrator\Desktop\Pushpin Dev\Assets\pushpinLeft.png"/>
          <p:cNvPicPr/>
          <p:nvPr/>
        </p:nvPicPr>
        <p:blipFill>
          <a:blip r:embed="rId5"/>
          <a:stretch/>
        </p:blipFill>
        <p:spPr>
          <a:xfrm rot="4096200">
            <a:off x="8115480" y="298080"/>
            <a:ext cx="566280" cy="566280"/>
          </a:xfrm>
          <a:prstGeom prst="rect">
            <a:avLst/>
          </a:prstGeom>
          <a:ln>
            <a:noFill/>
          </a:ln>
        </p:spPr>
      </p:pic>
      <p:sp>
        <p:nvSpPr>
          <p:cNvPr id="62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63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1"/>
          <p:cNvGrpSpPr/>
          <p:nvPr/>
        </p:nvGrpSpPr>
        <p:grpSpPr>
          <a:xfrm>
            <a:off x="0" y="0"/>
            <a:ext cx="9143280" cy="6857280"/>
            <a:chOff x="0" y="0"/>
            <a:chExt cx="9143280" cy="6857280"/>
          </a:xfrm>
        </p:grpSpPr>
        <p:sp>
          <p:nvSpPr>
            <p:cNvPr id="101" name="CustomShape 2"/>
            <p:cNvSpPr/>
            <p:nvPr/>
          </p:nvSpPr>
          <p:spPr>
            <a:xfrm>
              <a:off x="0" y="0"/>
              <a:ext cx="7162200" cy="6857280"/>
            </a:xfrm>
            <a:prstGeom prst="rect">
              <a:avLst/>
            </a:prstGeom>
            <a:gradFill rotWithShape="0">
              <a:gsLst>
                <a:gs pos="0">
                  <a:srgbClr val="010101"/>
                </a:gs>
                <a:gs pos="100000">
                  <a:srgbClr val="fefefe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2" name="CustomShape 3"/>
            <p:cNvSpPr/>
            <p:nvPr/>
          </p:nvSpPr>
          <p:spPr>
            <a:xfrm>
              <a:off x="1143000" y="0"/>
              <a:ext cx="8000280" cy="6857280"/>
            </a:xfrm>
            <a:prstGeom prst="rect">
              <a:avLst/>
            </a:prstGeom>
            <a:gradFill rotWithShape="0">
              <a:gsLst>
                <a:gs pos="0">
                  <a:srgbClr val="010101"/>
                </a:gs>
                <a:gs pos="100000">
                  <a:srgbClr val="fefefe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03" name="CustomShape 4"/>
          <p:cNvSpPr/>
          <p:nvPr/>
        </p:nvSpPr>
        <p:spPr>
          <a:xfrm rot="10800000">
            <a:off x="629280" y="6069600"/>
            <a:ext cx="7920360" cy="536400"/>
          </a:xfrm>
          <a:custGeom>
            <a:avLst/>
            <a:gdLst/>
            <a:ahLst/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rotWithShape="0">
            <a:gsLst>
              <a:gs pos="0">
                <a:srgbClr val="010101"/>
              </a:gs>
              <a:gs pos="100000">
                <a:srgbClr val="01010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" name="CustomShape 5"/>
          <p:cNvSpPr/>
          <p:nvPr/>
        </p:nvSpPr>
        <p:spPr>
          <a:xfrm>
            <a:off x="731520" y="575280"/>
            <a:ext cx="7695360" cy="571428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480">
            <a:noFill/>
          </a:ln>
          <a:effectLst>
            <a:outerShdw algn="t" blurRad="101600" dir="5400000" dist="5076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" name="CustomShape 6"/>
          <p:cNvSpPr/>
          <p:nvPr/>
        </p:nvSpPr>
        <p:spPr>
          <a:xfrm>
            <a:off x="731520" y="576000"/>
            <a:ext cx="7695360" cy="5714280"/>
          </a:xfrm>
          <a:prstGeom prst="rect">
            <a:avLst/>
          </a:prstGeom>
          <a:blipFill rotWithShape="0">
            <a:blip r:embed="rId3">
              <a:alphaModFix amt="20000"/>
            </a:blip>
            <a:tile/>
          </a:blipFill>
          <a:ln w="6480">
            <a:noFill/>
          </a:ln>
          <a:effectLst>
            <a:outerShdw algn="t" blurRad="101600" dir="5400000" dist="5076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6" name="Picture 2" descr="C:\Users\Administrator\Desktop\Pushpin Dev\Assets\pushpinLeft.png"/>
          <p:cNvPicPr/>
          <p:nvPr/>
        </p:nvPicPr>
        <p:blipFill>
          <a:blip r:embed="rId4"/>
          <a:stretch/>
        </p:blipFill>
        <p:spPr>
          <a:xfrm rot="1435800">
            <a:off x="543240" y="272160"/>
            <a:ext cx="567000" cy="567000"/>
          </a:xfrm>
          <a:prstGeom prst="rect">
            <a:avLst/>
          </a:prstGeom>
          <a:ln>
            <a:noFill/>
          </a:ln>
        </p:spPr>
      </p:pic>
      <p:pic>
        <p:nvPicPr>
          <p:cNvPr id="107" name="Picture 2" descr="C:\Users\Administrator\Desktop\Pushpin Dev\Assets\pushpinLeft.png"/>
          <p:cNvPicPr/>
          <p:nvPr/>
        </p:nvPicPr>
        <p:blipFill>
          <a:blip r:embed="rId5"/>
          <a:stretch/>
        </p:blipFill>
        <p:spPr>
          <a:xfrm rot="4096200">
            <a:off x="8115480" y="298080"/>
            <a:ext cx="566280" cy="566280"/>
          </a:xfrm>
          <a:prstGeom prst="rect">
            <a:avLst/>
          </a:prstGeom>
          <a:ln>
            <a:noFill/>
          </a:ln>
        </p:spPr>
      </p:pic>
      <p:sp>
        <p:nvSpPr>
          <p:cNvPr id="108" name="PlaceHolder 7"/>
          <p:cNvSpPr>
            <a:spLocks noGrp="1"/>
          </p:cNvSpPr>
          <p:nvPr>
            <p:ph type="title"/>
          </p:nvPr>
        </p:nvSpPr>
        <p:spPr>
          <a:xfrm>
            <a:off x="1095120" y="817560"/>
            <a:ext cx="6964560" cy="1201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uk-UA" sz="1800" spc="-1" strike="noStrike"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109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1043640" y="980640"/>
            <a:ext cx="7128000" cy="316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 fontScale="78000"/>
          </a:bodyPr>
          <a:p>
            <a:pPr algn="ctr">
              <a:lnSpc>
                <a:spcPct val="100000"/>
              </a:lnSpc>
            </a:pPr>
            <a:r>
              <a:rPr b="0" lang="uk-UA" sz="4000" spc="-1" strike="noStrike">
                <a:solidFill>
                  <a:srgbClr val="802017"/>
                </a:solidFill>
                <a:latin typeface="Arial Black"/>
              </a:rPr>
              <a:t>Нова українська школа: нормативно-правове забезпечення діяльності початкової освіти</a:t>
            </a:r>
            <a:endParaRPr b="0" lang="uk-UA" sz="4000" spc="-1" strike="noStrike"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1403640" y="4221000"/>
            <a:ext cx="6768000" cy="143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755640" y="817560"/>
            <a:ext cx="7632000" cy="5275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1000"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aa2b1e"/>
                </a:solidFill>
                <a:latin typeface="Arial Black"/>
              </a:rPr>
              <a:t>Щодо методичних рекомендацій про викладання навчальних предметів у закладах загальної середньої освіти у 2020/2021 н.р.</a:t>
            </a:r>
            <a:br/>
            <a:br/>
            <a:r>
              <a:rPr b="0" lang="ru-RU" sz="2400" spc="-1" strike="noStrike">
                <a:solidFill>
                  <a:srgbClr val="344675"/>
                </a:solidFill>
                <a:latin typeface="Arial Black"/>
              </a:rPr>
              <a:t>(Лист МОН України від 11.08.2020 </a:t>
            </a:r>
            <a:br/>
            <a:r>
              <a:rPr b="0" lang="ru-RU" sz="2400" spc="-1" strike="noStrike">
                <a:solidFill>
                  <a:srgbClr val="344675"/>
                </a:solidFill>
                <a:latin typeface="Arial Black"/>
              </a:rPr>
              <a:t>№ 1/9-430)</a:t>
            </a:r>
            <a:endParaRPr b="0" lang="uk-UA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755640" y="817560"/>
            <a:ext cx="4175640" cy="5275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66000"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aa2b1e"/>
                </a:solidFill>
                <a:latin typeface="Arial Black"/>
              </a:rPr>
              <a:t>Освітня програма закладу загальної середньої освіти</a:t>
            </a:r>
            <a:br/>
            <a:br/>
            <a:r>
              <a:rPr b="0" lang="ru-RU" sz="2400" spc="-1" strike="noStrike">
                <a:solidFill>
                  <a:srgbClr val="344675"/>
                </a:solidFill>
                <a:latin typeface="Arial Black"/>
              </a:rPr>
              <a:t>(Схвалюється педагогічною радою  закладу освіти та затверджується його керівником)</a:t>
            </a:r>
            <a:endParaRPr b="0" lang="uk-UA" sz="2400" spc="-1" strike="noStrike"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5076000" y="980640"/>
            <a:ext cx="2951640" cy="11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400" spc="-1" strike="noStrike">
                <a:solidFill>
                  <a:srgbClr val="aa2b1e"/>
                </a:solidFill>
                <a:latin typeface="Arial Black"/>
                <a:ea typeface="DejaVu Sans"/>
              </a:rPr>
              <a:t>1- 11/12 класи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400" spc="-1" strike="noStrike">
                <a:solidFill>
                  <a:srgbClr val="aa2b1e"/>
                </a:solidFill>
                <a:latin typeface="Arial Black"/>
                <a:ea typeface="DejaVu Sans"/>
              </a:rPr>
              <a:t>або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400" spc="-1" strike="noStrike">
                <a:solidFill>
                  <a:srgbClr val="aa2b1e"/>
                </a:solidFill>
                <a:latin typeface="Arial Black"/>
                <a:ea typeface="DejaVu Sans"/>
              </a:rPr>
              <a:t>1-4 класи</a:t>
            </a:r>
            <a:endParaRPr b="0" lang="uk-UA" sz="2400" spc="-1" strike="noStrike">
              <a:latin typeface="Arial"/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5076000" y="2637000"/>
            <a:ext cx="3239640" cy="191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aa2b1e"/>
                </a:solidFill>
                <a:latin typeface="Arial Black"/>
                <a:ea typeface="DejaVu Sans"/>
              </a:rPr>
              <a:t>Конкретизується розподіл годин інваріантного та варіативного складників</a:t>
            </a:r>
            <a:endParaRPr b="0" lang="uk-UA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755640" y="980640"/>
            <a:ext cx="3167640" cy="4953240"/>
          </a:xfrm>
          <a:prstGeom prst="rect">
            <a:avLst/>
          </a:prstGeom>
          <a:solidFill>
            <a:srgbClr val="adc8d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aa2b1e"/>
                </a:solidFill>
                <a:latin typeface="Arial Black"/>
              </a:rPr>
              <a:t>Використання годин варіативного складника</a:t>
            </a:r>
            <a:br/>
            <a:br/>
            <a:endParaRPr b="0" lang="uk-UA" sz="2800" spc="-1" strike="noStrike"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4050360" y="980640"/>
            <a:ext cx="4322160" cy="155304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400" spc="-1" strike="noStrike">
                <a:solidFill>
                  <a:srgbClr val="aa2b1e"/>
                </a:solidFill>
                <a:latin typeface="Arial Black"/>
                <a:ea typeface="DejaVu Sans"/>
              </a:rPr>
              <a:t>Збільшення годин окремих предметів інваріантного складника</a:t>
            </a:r>
            <a:endParaRPr b="0" lang="uk-UA" sz="2400" spc="-1" strike="noStrike">
              <a:latin typeface="Arial"/>
            </a:endParaRPr>
          </a:p>
        </p:txBody>
      </p:sp>
      <p:sp>
        <p:nvSpPr>
          <p:cNvPr id="168" name="CustomShape 3"/>
          <p:cNvSpPr/>
          <p:nvPr/>
        </p:nvSpPr>
        <p:spPr>
          <a:xfrm>
            <a:off x="4068000" y="3052440"/>
            <a:ext cx="4322160" cy="8215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aa2b1e"/>
                </a:solidFill>
                <a:latin typeface="Arial Black"/>
                <a:ea typeface="DejaVu Sans"/>
              </a:rPr>
              <a:t>Упровадження курсів за вибором</a:t>
            </a:r>
            <a:endParaRPr b="0" lang="uk-UA" sz="2400" spc="-1" strike="noStrike">
              <a:latin typeface="Arial"/>
            </a:endParaRPr>
          </a:p>
        </p:txBody>
      </p:sp>
      <p:sp>
        <p:nvSpPr>
          <p:cNvPr id="169" name="CustomShape 4"/>
          <p:cNvSpPr/>
          <p:nvPr/>
        </p:nvSpPr>
        <p:spPr>
          <a:xfrm>
            <a:off x="4068000" y="4365000"/>
            <a:ext cx="4322160" cy="155304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aa2b1e"/>
                </a:solidFill>
                <a:latin typeface="Arial Black"/>
                <a:ea typeface="DejaVu Sans"/>
              </a:rPr>
              <a:t>Проведення індивідуальних консультацій та групових занять</a:t>
            </a:r>
            <a:endParaRPr b="0" lang="uk-UA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1095120" y="620640"/>
            <a:ext cx="6964560" cy="561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85000"/>
          </a:bodyPr>
          <a:p>
            <a:pPr algn="ctr">
              <a:lnSpc>
                <a:spcPct val="100000"/>
              </a:lnSpc>
            </a:pPr>
            <a:r>
              <a:rPr b="0" lang="uk-UA" sz="3600" spc="-1" strike="noStrike">
                <a:solidFill>
                  <a:srgbClr val="aa2b1e"/>
                </a:solidFill>
                <a:latin typeface="Arial Black"/>
              </a:rPr>
              <a:t>Перелік навчальних програм, підручників та навчально-методичних посібників, рекомендованих МОН для використанн у закладах загальної середньої освіти</a:t>
            </a:r>
            <a:br/>
            <a:br/>
            <a:r>
              <a:rPr b="0" lang="uk-UA" sz="3200" spc="-1" strike="noStrike">
                <a:solidFill>
                  <a:srgbClr val="344675"/>
                </a:solidFill>
                <a:latin typeface="Arial Black"/>
              </a:rPr>
              <a:t>(</a:t>
            </a:r>
            <a:r>
              <a:rPr b="0" lang="en-US" sz="3200" spc="-1" strike="noStrike">
                <a:solidFill>
                  <a:srgbClr val="344675"/>
                </a:solidFill>
                <a:latin typeface="Arial Black"/>
              </a:rPr>
              <a:t>https</a:t>
            </a:r>
            <a:r>
              <a:rPr b="0" lang="uk-UA" sz="3200" spc="-1" strike="noStrike">
                <a:solidFill>
                  <a:srgbClr val="344675"/>
                </a:solidFill>
                <a:latin typeface="Arial Black"/>
              </a:rPr>
              <a:t>//</a:t>
            </a:r>
            <a:r>
              <a:rPr b="0" lang="en-US" sz="3200" spc="-1" strike="noStrike">
                <a:solidFill>
                  <a:srgbClr val="344675"/>
                </a:solidFill>
                <a:latin typeface="Arial Black"/>
              </a:rPr>
              <a:t>cutt.ly</a:t>
            </a:r>
            <a:r>
              <a:rPr b="0" lang="uk-UA" sz="3200" spc="-1" strike="noStrike">
                <a:solidFill>
                  <a:srgbClr val="344675"/>
                </a:solidFill>
                <a:latin typeface="Arial Black"/>
              </a:rPr>
              <a:t>/</a:t>
            </a:r>
            <a:r>
              <a:rPr b="0" lang="en-US" sz="3200" spc="-1" strike="noStrike">
                <a:solidFill>
                  <a:srgbClr val="344675"/>
                </a:solidFill>
                <a:latin typeface="Arial Black"/>
              </a:rPr>
              <a:t>oyP5J3V</a:t>
            </a:r>
            <a:r>
              <a:rPr b="0" lang="uk-UA" sz="3200" spc="-1" strike="noStrike">
                <a:solidFill>
                  <a:srgbClr val="344675"/>
                </a:solidFill>
                <a:latin typeface="Arial Black"/>
              </a:rPr>
              <a:t>)</a:t>
            </a:r>
            <a:endParaRPr b="0" lang="uk-UA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1095120" y="620640"/>
            <a:ext cx="6964560" cy="561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uk-UA" sz="3600" spc="-1" strike="noStrike">
                <a:solidFill>
                  <a:srgbClr val="aa2b1e"/>
                </a:solidFill>
                <a:latin typeface="Arial Black"/>
              </a:rPr>
              <a:t>Державні санітарні вимоги щодо сумарних витрат часу на виконання домашніх завдань:</a:t>
            </a:r>
            <a:br/>
            <a:br/>
            <a:r>
              <a:rPr b="0" lang="uk-UA" sz="3600" spc="-1" strike="noStrike">
                <a:solidFill>
                  <a:srgbClr val="40749b"/>
                </a:solidFill>
                <a:latin typeface="Arial Black"/>
              </a:rPr>
              <a:t>2 клас – 40 хвилин;</a:t>
            </a:r>
            <a:br/>
            <a:r>
              <a:rPr b="0" lang="uk-UA" sz="3600" spc="-1" strike="noStrike">
                <a:solidFill>
                  <a:srgbClr val="40749b"/>
                </a:solidFill>
                <a:latin typeface="Arial Black"/>
              </a:rPr>
              <a:t>3 клас – 70 хвилин;</a:t>
            </a:r>
            <a:br/>
            <a:r>
              <a:rPr b="0" lang="uk-UA" sz="3600" spc="-1" strike="noStrike">
                <a:solidFill>
                  <a:srgbClr val="40749b"/>
                </a:solidFill>
                <a:latin typeface="Arial Black"/>
              </a:rPr>
              <a:t>4 клас – 90 хвилин.</a:t>
            </a:r>
            <a:br/>
            <a:endParaRPr b="0" lang="uk-UA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818280" y="692640"/>
            <a:ext cx="7632000" cy="107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000"/>
          </a:bodyPr>
          <a:p>
            <a:pPr algn="ctr">
              <a:lnSpc>
                <a:spcPct val="100000"/>
              </a:lnSpc>
            </a:pPr>
            <a:br/>
            <a:br/>
            <a:br/>
            <a:br/>
            <a:r>
              <a:rPr b="0" lang="uk-UA" sz="3100" spc="-1" strike="noStrike">
                <a:solidFill>
                  <a:srgbClr val="aa2b1e"/>
                </a:solidFill>
                <a:latin typeface="Arial Black"/>
              </a:rPr>
              <a:t>Особливості реалізації типової освітньої програми (О.Я.Савченко)</a:t>
            </a:r>
            <a:br/>
            <a:br/>
            <a:br/>
            <a:br/>
            <a:br/>
            <a:endParaRPr b="0" lang="uk-UA" sz="3100" spc="-1" strike="noStrike">
              <a:latin typeface="Arial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971640" y="1700640"/>
            <a:ext cx="7344000" cy="516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Мовно-літературна освітня галузь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174" name="CustomShape 3"/>
          <p:cNvSpPr/>
          <p:nvPr/>
        </p:nvSpPr>
        <p:spPr>
          <a:xfrm>
            <a:off x="1106280" y="2316240"/>
            <a:ext cx="7137360" cy="350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Українська мова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Змістові лінії: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«Взаємодіємо усно»;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«Взаємодіємо письмово»;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«Досліджуємо медіа»;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«Досліджуємо мовні явища»</a:t>
            </a:r>
            <a:endParaRPr b="0" lang="uk-U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1095120" y="620640"/>
            <a:ext cx="6964560" cy="561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87000"/>
          </a:bodyPr>
          <a:p>
            <a:pPr algn="ctr">
              <a:lnSpc>
                <a:spcPct val="100000"/>
              </a:lnSpc>
            </a:pPr>
            <a:r>
              <a:rPr b="0" lang="uk-UA" sz="3600" spc="-1" strike="noStrike">
                <a:solidFill>
                  <a:srgbClr val="aa2b1e"/>
                </a:solidFill>
                <a:latin typeface="Arial Black"/>
              </a:rPr>
              <a:t>Оцінювання навчальних досягнень учнів 3 класу відбувається вербально за рівнями:</a:t>
            </a:r>
            <a:br/>
            <a:br/>
            <a:r>
              <a:rPr b="0" lang="uk-UA" sz="3600" spc="-1" strike="noStrike">
                <a:solidFill>
                  <a:srgbClr val="40749b"/>
                </a:solidFill>
                <a:latin typeface="Arial Black"/>
              </a:rPr>
              <a:t>П – початковий;</a:t>
            </a:r>
            <a:br/>
            <a:r>
              <a:rPr b="0" lang="uk-UA" sz="3600" spc="-1" strike="noStrike">
                <a:solidFill>
                  <a:srgbClr val="40749b"/>
                </a:solidFill>
                <a:latin typeface="Arial Black"/>
              </a:rPr>
              <a:t>С – середній;</a:t>
            </a:r>
            <a:br/>
            <a:r>
              <a:rPr b="0" lang="uk-UA" sz="3600" spc="-1" strike="noStrike">
                <a:solidFill>
                  <a:srgbClr val="40749b"/>
                </a:solidFill>
                <a:latin typeface="Arial Black"/>
              </a:rPr>
              <a:t>Д – достатній;</a:t>
            </a:r>
            <a:br/>
            <a:r>
              <a:rPr b="0" lang="uk-UA" sz="3600" spc="-1" strike="noStrike">
                <a:solidFill>
                  <a:srgbClr val="40749b"/>
                </a:solidFill>
                <a:latin typeface="Arial Black"/>
              </a:rPr>
              <a:t>В – високий.</a:t>
            </a:r>
            <a:br/>
            <a:endParaRPr b="0" lang="uk-UA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818280" y="692640"/>
            <a:ext cx="7632000" cy="107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11000"/>
          </a:bodyPr>
          <a:p>
            <a:pPr algn="ctr">
              <a:lnSpc>
                <a:spcPct val="100000"/>
              </a:lnSpc>
            </a:pPr>
            <a:br/>
            <a:br/>
            <a:br/>
            <a:br/>
            <a:r>
              <a:rPr b="0" lang="uk-UA" sz="3100" spc="-1" strike="noStrike">
                <a:solidFill>
                  <a:srgbClr val="aa2b1e"/>
                </a:solidFill>
                <a:latin typeface="Arial Black"/>
              </a:rPr>
              <a:t>Особливості реалізації типової освітньої програми (О.Я.Савченко)</a:t>
            </a:r>
            <a:br/>
            <a:br/>
            <a:br/>
            <a:br/>
            <a:endParaRPr b="0" lang="uk-UA" sz="3100" spc="-1" strike="noStrike"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971640" y="1700640"/>
            <a:ext cx="7344000" cy="516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Мовно-літературна освітня галузь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1178640" y="2316240"/>
            <a:ext cx="3455640" cy="1369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Українська мова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3 год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179" name="CustomShape 4"/>
          <p:cNvSpPr/>
          <p:nvPr/>
        </p:nvSpPr>
        <p:spPr>
          <a:xfrm>
            <a:off x="4612320" y="2316240"/>
            <a:ext cx="3422880" cy="1369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Літературне читання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3 год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180" name="CustomShape 5"/>
          <p:cNvSpPr/>
          <p:nvPr/>
        </p:nvSpPr>
        <p:spPr>
          <a:xfrm rot="5400000">
            <a:off x="4230000" y="1997640"/>
            <a:ext cx="765720" cy="417132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60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1" name="CustomShape 6"/>
          <p:cNvSpPr/>
          <p:nvPr/>
        </p:nvSpPr>
        <p:spPr>
          <a:xfrm>
            <a:off x="2411640" y="4483440"/>
            <a:ext cx="4405320" cy="1369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1 год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1800" spc="-1" strike="noStrike">
                <a:solidFill>
                  <a:srgbClr val="000000"/>
                </a:solidFill>
                <a:latin typeface="Franklin Gothic Book"/>
                <a:ea typeface="DejaVu Sans"/>
              </a:rPr>
              <a:t> </a:t>
            </a: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розвиток мовлення, 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позакласне читання</a:t>
            </a:r>
            <a:endParaRPr b="0" lang="uk-U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818280" y="692640"/>
            <a:ext cx="7632000" cy="107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000"/>
          </a:bodyPr>
          <a:p>
            <a:pPr algn="ctr">
              <a:lnSpc>
                <a:spcPct val="100000"/>
              </a:lnSpc>
            </a:pPr>
            <a:br/>
            <a:br/>
            <a:br/>
            <a:br/>
            <a:r>
              <a:rPr b="0" lang="uk-UA" sz="3100" spc="-1" strike="noStrike">
                <a:solidFill>
                  <a:srgbClr val="aa2b1e"/>
                </a:solidFill>
                <a:latin typeface="Arial Black"/>
              </a:rPr>
              <a:t>Особливості реалізації типової освітньої програми (О.Я.Савченко)</a:t>
            </a:r>
            <a:br/>
            <a:br/>
            <a:br/>
            <a:br/>
            <a:br/>
            <a:endParaRPr b="0" lang="uk-UA" sz="3100" spc="-1" strike="noStrike">
              <a:latin typeface="Arial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971640" y="1556640"/>
            <a:ext cx="7344000" cy="516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Мовно-літературна освітня галузь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184" name="CustomShape 3"/>
          <p:cNvSpPr/>
          <p:nvPr/>
        </p:nvSpPr>
        <p:spPr>
          <a:xfrm>
            <a:off x="755640" y="2080080"/>
            <a:ext cx="7704000" cy="429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Літературне читання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Змістові лінії: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40749b"/>
                </a:solidFill>
                <a:latin typeface="Arial Black"/>
                <a:ea typeface="DejaVu Sans"/>
              </a:rPr>
              <a:t>«Пізнаємо простір дитячого читання»;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40749b"/>
                </a:solidFill>
                <a:latin typeface="Arial Black"/>
                <a:ea typeface="DejaVu Sans"/>
              </a:rPr>
              <a:t>«Розвиваємо навичку читання, оволодіваємо прийомами розуміння прочитаного»;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40749b"/>
                </a:solidFill>
                <a:latin typeface="Arial Black"/>
                <a:ea typeface="DejaVu Sans"/>
              </a:rPr>
              <a:t>«Взаємодіємо усно за змістом прослуханого»;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40749b"/>
                </a:solidFill>
                <a:latin typeface="Arial Black"/>
                <a:ea typeface="DejaVu Sans"/>
              </a:rPr>
              <a:t>«Досліджуємо і взаємодіємо з текстами різних видів»;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40749b"/>
                </a:solidFill>
                <a:latin typeface="Arial Black"/>
                <a:ea typeface="DejaVu Sans"/>
              </a:rPr>
              <a:t>«Оволодіваємо прийомами роботи з дитячою книжкою»;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40749b"/>
                </a:solidFill>
                <a:latin typeface="Arial Black"/>
                <a:ea typeface="DejaVu Sans"/>
              </a:rPr>
              <a:t>«Досліджуємо і взаємодіємо з медіапродукцією»;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40749b"/>
                </a:solidFill>
                <a:latin typeface="Arial Black"/>
                <a:ea typeface="DejaVu Sans"/>
              </a:rPr>
              <a:t>«Перетворюємо та інсценізуємо прочитане; створюємо власні тексти».</a:t>
            </a:r>
            <a:endParaRPr b="0" lang="uk-UA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818280" y="692640"/>
            <a:ext cx="7632000" cy="107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000"/>
          </a:bodyPr>
          <a:p>
            <a:pPr algn="ctr">
              <a:lnSpc>
                <a:spcPct val="100000"/>
              </a:lnSpc>
            </a:pPr>
            <a:br/>
            <a:br/>
            <a:br/>
            <a:br/>
            <a:r>
              <a:rPr b="0" lang="uk-UA" sz="3100" spc="-1" strike="noStrike">
                <a:solidFill>
                  <a:srgbClr val="aa2b1e"/>
                </a:solidFill>
                <a:latin typeface="Arial Black"/>
              </a:rPr>
              <a:t>Особливості реалізації типової освітньої програми (О.Я.Савченко)</a:t>
            </a:r>
            <a:br/>
            <a:br/>
            <a:br/>
            <a:br/>
            <a:br/>
            <a:endParaRPr b="0" lang="uk-UA" sz="3100" spc="-1" strike="noStrike"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971640" y="1945440"/>
            <a:ext cx="7344000" cy="2223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Природнича, 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громадянська та історична, соціальна і здоров</a:t>
            </a:r>
            <a:r>
              <a:rPr b="0" lang="en-US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’</a:t>
            </a: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язбережувальна освітні галузі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187" name="CustomShape 3"/>
          <p:cNvSpPr/>
          <p:nvPr/>
        </p:nvSpPr>
        <p:spPr>
          <a:xfrm>
            <a:off x="764280" y="3717000"/>
            <a:ext cx="7704000" cy="207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Інтегрований курс 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«Я досліджую світ»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3 год</a:t>
            </a:r>
            <a:endParaRPr b="0" lang="uk-U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755640" y="548640"/>
            <a:ext cx="7704000" cy="410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br/>
            <a:r>
              <a:rPr b="0" lang="uk-UA" sz="4000" spc="-1" strike="noStrike">
                <a:solidFill>
                  <a:srgbClr val="802017"/>
                </a:solidFill>
                <a:latin typeface="Arial Black"/>
              </a:rPr>
              <a:t>Концепція </a:t>
            </a:r>
            <a:br/>
            <a:r>
              <a:rPr b="0" lang="uk-UA" sz="4000" spc="-1" strike="noStrike">
                <a:solidFill>
                  <a:srgbClr val="802017"/>
                </a:solidFill>
                <a:latin typeface="Arial Black"/>
              </a:rPr>
              <a:t>реалізації державної політики у сфері реформування загальної середньої освіти </a:t>
            </a:r>
            <a:br/>
            <a:r>
              <a:rPr b="0" lang="uk-UA" sz="4000" spc="-1" strike="noStrike">
                <a:solidFill>
                  <a:srgbClr val="802017"/>
                </a:solidFill>
                <a:latin typeface="Arial Black"/>
              </a:rPr>
              <a:t>«Нова українська школа»</a:t>
            </a:r>
            <a:endParaRPr b="0" lang="uk-UA" sz="4000" spc="-1" strike="noStrike"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1463040" y="4941000"/>
            <a:ext cx="6852600" cy="78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53000"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uk-UA" sz="2900" spc="-1" strike="noStrike">
                <a:solidFill>
                  <a:srgbClr val="344675"/>
                </a:solidFill>
                <a:latin typeface="Arial Black"/>
              </a:rPr>
              <a:t>Ухвалено рішенням колегії МОН України 27.10.2016</a:t>
            </a:r>
            <a:endParaRPr b="0" lang="uk-UA" sz="29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0" lang="uk-UA" sz="2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818280" y="692640"/>
            <a:ext cx="7632000" cy="107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11000"/>
          </a:bodyPr>
          <a:p>
            <a:pPr algn="ctr">
              <a:lnSpc>
                <a:spcPct val="100000"/>
              </a:lnSpc>
            </a:pPr>
            <a:br/>
            <a:br/>
            <a:br/>
            <a:br/>
            <a:r>
              <a:rPr b="0" lang="uk-UA" sz="3100" spc="-1" strike="noStrike">
                <a:solidFill>
                  <a:srgbClr val="aa2b1e"/>
                </a:solidFill>
                <a:latin typeface="Arial Black"/>
              </a:rPr>
              <a:t>Особливості реалізації типової освітньої програми (О.Я.Савченко)</a:t>
            </a:r>
            <a:br/>
            <a:br/>
            <a:br/>
            <a:br/>
            <a:endParaRPr b="0" lang="uk-UA" sz="3100" spc="-1" strike="noStrike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839880" y="3070080"/>
            <a:ext cx="3587400" cy="1369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Дизайн і технології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1 год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190" name="CustomShape 3"/>
          <p:cNvSpPr/>
          <p:nvPr/>
        </p:nvSpPr>
        <p:spPr>
          <a:xfrm>
            <a:off x="4714560" y="3070080"/>
            <a:ext cx="3601800" cy="1369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Інформатика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1 год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800" spc="-1" strike="noStrike">
              <a:latin typeface="Arial"/>
            </a:endParaRPr>
          </a:p>
        </p:txBody>
      </p:sp>
      <p:sp>
        <p:nvSpPr>
          <p:cNvPr id="191" name="CustomShape 4"/>
          <p:cNvSpPr/>
          <p:nvPr/>
        </p:nvSpPr>
        <p:spPr>
          <a:xfrm rot="5400000">
            <a:off x="4070160" y="2741040"/>
            <a:ext cx="765720" cy="417132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60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" name="CustomShape 5"/>
          <p:cNvSpPr/>
          <p:nvPr/>
        </p:nvSpPr>
        <p:spPr>
          <a:xfrm>
            <a:off x="839880" y="5211360"/>
            <a:ext cx="7544160" cy="943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Змістове забезпечення в підручнику «Я досліджую світ»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193" name="CustomShape 6"/>
          <p:cNvSpPr/>
          <p:nvPr/>
        </p:nvSpPr>
        <p:spPr>
          <a:xfrm>
            <a:off x="839880" y="1989000"/>
            <a:ext cx="3771720" cy="943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Технологічна освітня галузь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194" name="CustomShape 7"/>
          <p:cNvSpPr/>
          <p:nvPr/>
        </p:nvSpPr>
        <p:spPr>
          <a:xfrm>
            <a:off x="4612320" y="1989000"/>
            <a:ext cx="3705480" cy="943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Інформатична освітня галузь</a:t>
            </a:r>
            <a:endParaRPr b="0" lang="uk-U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818280" y="692640"/>
            <a:ext cx="7632000" cy="107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000"/>
          </a:bodyPr>
          <a:p>
            <a:pPr algn="ctr">
              <a:lnSpc>
                <a:spcPct val="100000"/>
              </a:lnSpc>
            </a:pPr>
            <a:br/>
            <a:br/>
            <a:br/>
            <a:br/>
            <a:r>
              <a:rPr b="0" lang="uk-UA" sz="3100" spc="-1" strike="noStrike">
                <a:solidFill>
                  <a:srgbClr val="aa2b1e"/>
                </a:solidFill>
                <a:latin typeface="Arial Black"/>
              </a:rPr>
              <a:t>Особливості реалізації типової освітньої програми (О.Я.Савченко)</a:t>
            </a:r>
            <a:br/>
            <a:br/>
            <a:br/>
            <a:br/>
            <a:br/>
            <a:endParaRPr b="0" lang="uk-UA" sz="3100" spc="-1" strike="noStrike">
              <a:latin typeface="Arial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971640" y="1700640"/>
            <a:ext cx="7344000" cy="516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Технологічна освітня галузь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197" name="CustomShape 3"/>
          <p:cNvSpPr/>
          <p:nvPr/>
        </p:nvSpPr>
        <p:spPr>
          <a:xfrm>
            <a:off x="1106280" y="2316240"/>
            <a:ext cx="7137360" cy="392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«Дизайн і технології»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Змістові лінії: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«Інформаційно-комунікаційне середовище»;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«Середовище проєктування»;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«Середовище техніки і технологій»;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«Середовище соціалізації»</a:t>
            </a:r>
            <a:endParaRPr b="0" lang="uk-U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818280" y="692640"/>
            <a:ext cx="7632000" cy="107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000"/>
          </a:bodyPr>
          <a:p>
            <a:pPr algn="ctr">
              <a:lnSpc>
                <a:spcPct val="100000"/>
              </a:lnSpc>
            </a:pPr>
            <a:br/>
            <a:br/>
            <a:br/>
            <a:br/>
            <a:r>
              <a:rPr b="0" lang="uk-UA" sz="3100" spc="-1" strike="noStrike">
                <a:solidFill>
                  <a:srgbClr val="aa2b1e"/>
                </a:solidFill>
                <a:latin typeface="Arial Black"/>
              </a:rPr>
              <a:t>Особливості реалізації типової освітньої програми (О.Я.Савченко)</a:t>
            </a:r>
            <a:br/>
            <a:br/>
            <a:br/>
            <a:br/>
            <a:br/>
            <a:endParaRPr b="0" lang="uk-UA" sz="3100" spc="-1" strike="noStrike">
              <a:latin typeface="Arial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971640" y="1700640"/>
            <a:ext cx="7344000" cy="516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Інформатична освітня галузь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200" name="CustomShape 3"/>
          <p:cNvSpPr/>
          <p:nvPr/>
        </p:nvSpPr>
        <p:spPr>
          <a:xfrm>
            <a:off x="1106280" y="2316240"/>
            <a:ext cx="7137360" cy="393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Інформатика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Змістові лінії: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40749b"/>
                </a:solidFill>
                <a:latin typeface="Arial Black"/>
                <a:ea typeface="DejaVu Sans"/>
              </a:rPr>
              <a:t>«Інформація. Дії з інформацією»;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40749b"/>
                </a:solidFill>
                <a:latin typeface="Arial Black"/>
                <a:ea typeface="DejaVu Sans"/>
              </a:rPr>
              <a:t>«Комп</a:t>
            </a:r>
            <a:r>
              <a:rPr b="0" lang="en-US" sz="2400" spc="-1" strike="noStrike">
                <a:solidFill>
                  <a:srgbClr val="40749b"/>
                </a:solidFill>
                <a:latin typeface="Arial Black"/>
                <a:ea typeface="DejaVu Sans"/>
              </a:rPr>
              <a:t>’</a:t>
            </a:r>
            <a:r>
              <a:rPr b="0" lang="uk-UA" sz="2400" spc="-1" strike="noStrike">
                <a:solidFill>
                  <a:srgbClr val="40749b"/>
                </a:solidFill>
                <a:latin typeface="Arial Black"/>
                <a:ea typeface="DejaVu Sans"/>
              </a:rPr>
              <a:t>ютерні пристрої для здійснення дій з інформацією»;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40749b"/>
                </a:solidFill>
                <a:latin typeface="Arial Black"/>
                <a:ea typeface="DejaVu Sans"/>
              </a:rPr>
              <a:t>«Об</a:t>
            </a:r>
            <a:r>
              <a:rPr b="0" lang="en-US" sz="2400" spc="-1" strike="noStrike">
                <a:solidFill>
                  <a:srgbClr val="40749b"/>
                </a:solidFill>
                <a:latin typeface="Arial Black"/>
                <a:ea typeface="DejaVu Sans"/>
              </a:rPr>
              <a:t>’</a:t>
            </a:r>
            <a:r>
              <a:rPr b="0" lang="uk-UA" sz="2400" spc="-1" strike="noStrike">
                <a:solidFill>
                  <a:srgbClr val="40749b"/>
                </a:solidFill>
                <a:latin typeface="Arial Black"/>
                <a:ea typeface="DejaVu Sans"/>
              </a:rPr>
              <a:t>єкт. Властивості об</a:t>
            </a:r>
            <a:r>
              <a:rPr b="0" lang="en-US" sz="2400" spc="-1" strike="noStrike">
                <a:solidFill>
                  <a:srgbClr val="40749b"/>
                </a:solidFill>
                <a:latin typeface="Arial Black"/>
                <a:ea typeface="DejaVu Sans"/>
              </a:rPr>
              <a:t>’</a:t>
            </a:r>
            <a:r>
              <a:rPr b="0" lang="uk-UA" sz="2400" spc="-1" strike="noStrike">
                <a:solidFill>
                  <a:srgbClr val="40749b"/>
                </a:solidFill>
                <a:latin typeface="Arial Black"/>
                <a:ea typeface="DejaVu Sans"/>
              </a:rPr>
              <a:t>єкта»;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40749b"/>
                </a:solidFill>
                <a:latin typeface="Arial Black"/>
                <a:ea typeface="DejaVu Sans"/>
              </a:rPr>
              <a:t>«Створення інформаційних моделей. Змінення готових. Використання»;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40749b"/>
                </a:solidFill>
                <a:latin typeface="Arial Black"/>
                <a:ea typeface="DejaVu Sans"/>
              </a:rPr>
              <a:t>«Алгоритми»</a:t>
            </a:r>
            <a:endParaRPr b="0" lang="uk-UA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818280" y="692640"/>
            <a:ext cx="7632000" cy="107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11000"/>
          </a:bodyPr>
          <a:p>
            <a:pPr algn="ctr">
              <a:lnSpc>
                <a:spcPct val="100000"/>
              </a:lnSpc>
            </a:pPr>
            <a:br/>
            <a:br/>
            <a:br/>
            <a:br/>
            <a:r>
              <a:rPr b="0" lang="uk-UA" sz="3100" spc="-1" strike="noStrike">
                <a:solidFill>
                  <a:srgbClr val="aa2b1e"/>
                </a:solidFill>
                <a:latin typeface="Arial Black"/>
              </a:rPr>
              <a:t>Особливості реалізації типової освітньої програми (О.Я.Савченко)</a:t>
            </a:r>
            <a:br/>
            <a:br/>
            <a:br/>
            <a:br/>
            <a:endParaRPr b="0" lang="uk-UA" sz="3100" spc="-1" strike="noStrike"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806760" y="4149000"/>
            <a:ext cx="3587400" cy="1796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Образотворче мистецтво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1 год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800" spc="-1" strike="noStrike">
              <a:latin typeface="Arial"/>
            </a:endParaRPr>
          </a:p>
        </p:txBody>
      </p:sp>
      <p:sp>
        <p:nvSpPr>
          <p:cNvPr id="203" name="CustomShape 3"/>
          <p:cNvSpPr/>
          <p:nvPr/>
        </p:nvSpPr>
        <p:spPr>
          <a:xfrm>
            <a:off x="4578480" y="4156920"/>
            <a:ext cx="3680640" cy="1796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Музичне мистецтво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1 год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800" spc="-1" strike="noStrike">
              <a:latin typeface="Arial"/>
            </a:endParaRPr>
          </a:p>
        </p:txBody>
      </p:sp>
      <p:sp>
        <p:nvSpPr>
          <p:cNvPr id="204" name="CustomShape 4"/>
          <p:cNvSpPr/>
          <p:nvPr/>
        </p:nvSpPr>
        <p:spPr>
          <a:xfrm>
            <a:off x="839880" y="1989000"/>
            <a:ext cx="7476840" cy="516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Мистецька освітня галузь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205" name="CustomShape 5"/>
          <p:cNvSpPr/>
          <p:nvPr/>
        </p:nvSpPr>
        <p:spPr>
          <a:xfrm>
            <a:off x="1230120" y="2930040"/>
            <a:ext cx="6696000" cy="943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Інтегрований курс «Мистецтво»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2 год</a:t>
            </a:r>
            <a:endParaRPr b="0" lang="uk-U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818280" y="692640"/>
            <a:ext cx="7632000" cy="107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13000"/>
          </a:bodyPr>
          <a:p>
            <a:pPr algn="ctr">
              <a:lnSpc>
                <a:spcPct val="100000"/>
              </a:lnSpc>
            </a:pPr>
            <a:br/>
            <a:br/>
            <a:br/>
            <a:br/>
            <a:r>
              <a:rPr b="0" lang="uk-UA" sz="3100" spc="-1" strike="noStrike">
                <a:solidFill>
                  <a:srgbClr val="aa2b1e"/>
                </a:solidFill>
                <a:latin typeface="Arial Black"/>
              </a:rPr>
              <a:t>Особливості реалізації типової освітньої програми (Р.Б.Шиян)</a:t>
            </a:r>
            <a:br/>
            <a:br/>
            <a:br/>
            <a:br/>
            <a:endParaRPr b="0" lang="uk-UA" sz="3100" spc="-1" strike="noStrike"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806760" y="2853000"/>
            <a:ext cx="3587400" cy="1369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Українська мова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5 год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800" spc="-1" strike="noStrike"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4578480" y="2853000"/>
            <a:ext cx="3680640" cy="943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Іноземна мова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800" spc="-1" strike="noStrike">
              <a:latin typeface="Arial"/>
            </a:endParaRPr>
          </a:p>
        </p:txBody>
      </p:sp>
      <p:sp>
        <p:nvSpPr>
          <p:cNvPr id="209" name="CustomShape 4"/>
          <p:cNvSpPr/>
          <p:nvPr/>
        </p:nvSpPr>
        <p:spPr>
          <a:xfrm>
            <a:off x="839880" y="1989000"/>
            <a:ext cx="7476840" cy="516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Мовно-літературна освітня галузь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210" name="CustomShape 5"/>
          <p:cNvSpPr/>
          <p:nvPr/>
        </p:nvSpPr>
        <p:spPr>
          <a:xfrm>
            <a:off x="806760" y="4587840"/>
            <a:ext cx="7476840" cy="1369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Інтегрований курс «Я досліджую світ» 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Українська мова </a:t>
            </a: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2 год</a:t>
            </a:r>
            <a:endParaRPr b="0" lang="uk-U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818280" y="692640"/>
            <a:ext cx="7632000" cy="107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13000"/>
          </a:bodyPr>
          <a:p>
            <a:pPr algn="ctr">
              <a:lnSpc>
                <a:spcPct val="100000"/>
              </a:lnSpc>
            </a:pPr>
            <a:br/>
            <a:br/>
            <a:br/>
            <a:br/>
            <a:r>
              <a:rPr b="0" lang="uk-UA" sz="3100" spc="-1" strike="noStrike">
                <a:solidFill>
                  <a:srgbClr val="aa2b1e"/>
                </a:solidFill>
                <a:latin typeface="Arial Black"/>
              </a:rPr>
              <a:t>Особливості реалізації типової освітньої програми (Р.Б.Шиян)</a:t>
            </a:r>
            <a:br/>
            <a:br/>
            <a:br/>
            <a:br/>
            <a:endParaRPr b="0" lang="uk-UA" sz="3100" spc="-1" strike="noStrike"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806760" y="2853000"/>
            <a:ext cx="7476840" cy="943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Математика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4 год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213" name="CustomShape 3"/>
          <p:cNvSpPr/>
          <p:nvPr/>
        </p:nvSpPr>
        <p:spPr>
          <a:xfrm>
            <a:off x="839880" y="1989000"/>
            <a:ext cx="7476840" cy="516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Математична освітня галузь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214" name="CustomShape 4"/>
          <p:cNvSpPr/>
          <p:nvPr/>
        </p:nvSpPr>
        <p:spPr>
          <a:xfrm>
            <a:off x="806760" y="4221000"/>
            <a:ext cx="7476840" cy="1369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Інтегрований курс «Я досліджую світ» 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Математика </a:t>
            </a: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1 год</a:t>
            </a:r>
            <a:endParaRPr b="0" lang="uk-U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818280" y="692640"/>
            <a:ext cx="7632000" cy="107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13000"/>
          </a:bodyPr>
          <a:p>
            <a:pPr algn="ctr">
              <a:lnSpc>
                <a:spcPct val="100000"/>
              </a:lnSpc>
            </a:pPr>
            <a:br/>
            <a:br/>
            <a:br/>
            <a:br/>
            <a:r>
              <a:rPr b="0" lang="uk-UA" sz="3100" spc="-1" strike="noStrike">
                <a:solidFill>
                  <a:srgbClr val="aa2b1e"/>
                </a:solidFill>
                <a:latin typeface="Arial Black"/>
              </a:rPr>
              <a:t>Особливості реалізації типової освітньої програми (Р.Б.Шиян)</a:t>
            </a:r>
            <a:br/>
            <a:br/>
            <a:br/>
            <a:br/>
            <a:endParaRPr b="0" lang="uk-UA" sz="3100" spc="-1" strike="noStrike">
              <a:latin typeface="Arial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806760" y="2853000"/>
            <a:ext cx="7476840" cy="943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Математика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4 год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217" name="CustomShape 3"/>
          <p:cNvSpPr/>
          <p:nvPr/>
        </p:nvSpPr>
        <p:spPr>
          <a:xfrm>
            <a:off x="839880" y="1989000"/>
            <a:ext cx="7476840" cy="1796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Природнича, громадянська та історична, соціальна та здоров</a:t>
            </a:r>
            <a:r>
              <a:rPr b="0" lang="en-US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’</a:t>
            </a: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язбережувальна, технологічна освітні галузі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218" name="CustomShape 4"/>
          <p:cNvSpPr/>
          <p:nvPr/>
        </p:nvSpPr>
        <p:spPr>
          <a:xfrm>
            <a:off x="839880" y="5202360"/>
            <a:ext cx="7476840" cy="943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Інтегрований курс «Я досліджую світ» </a:t>
            </a: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7 год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219" name="CustomShape 5"/>
          <p:cNvSpPr/>
          <p:nvPr/>
        </p:nvSpPr>
        <p:spPr>
          <a:xfrm>
            <a:off x="839880" y="3933000"/>
            <a:ext cx="7476840" cy="943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Мовно-літературна і математична освітні галузі </a:t>
            </a: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(частково)</a:t>
            </a:r>
            <a:endParaRPr b="0" lang="uk-U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818280" y="692640"/>
            <a:ext cx="7632000" cy="107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13000"/>
          </a:bodyPr>
          <a:p>
            <a:pPr algn="ctr">
              <a:lnSpc>
                <a:spcPct val="100000"/>
              </a:lnSpc>
            </a:pPr>
            <a:br/>
            <a:br/>
            <a:br/>
            <a:br/>
            <a:r>
              <a:rPr b="0" lang="uk-UA" sz="3100" spc="-1" strike="noStrike">
                <a:solidFill>
                  <a:srgbClr val="aa2b1e"/>
                </a:solidFill>
                <a:latin typeface="Arial Black"/>
              </a:rPr>
              <a:t>Особливості реалізації типової освітньої програми (Р.Б.Шиян)</a:t>
            </a:r>
            <a:br/>
            <a:br/>
            <a:br/>
            <a:br/>
            <a:endParaRPr b="0" lang="uk-UA" sz="3100" spc="-1" strike="noStrike"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874800" y="3933000"/>
            <a:ext cx="7476840" cy="943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Інформатика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1 год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839880" y="1989000"/>
            <a:ext cx="7476840" cy="516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Інформатична освітня галузь</a:t>
            </a:r>
            <a:endParaRPr b="0" lang="uk-U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818280" y="692640"/>
            <a:ext cx="7632000" cy="107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13000"/>
          </a:bodyPr>
          <a:p>
            <a:pPr algn="ctr">
              <a:lnSpc>
                <a:spcPct val="100000"/>
              </a:lnSpc>
            </a:pPr>
            <a:br/>
            <a:br/>
            <a:br/>
            <a:br/>
            <a:r>
              <a:rPr b="0" lang="uk-UA" sz="3100" spc="-1" strike="noStrike">
                <a:solidFill>
                  <a:srgbClr val="aa2b1e"/>
                </a:solidFill>
                <a:latin typeface="Arial Black"/>
              </a:rPr>
              <a:t>Особливості реалізації типової освітньої програми (Р.Б.Шиян)</a:t>
            </a:r>
            <a:br/>
            <a:br/>
            <a:br/>
            <a:br/>
            <a:endParaRPr b="0" lang="uk-UA" sz="3100" spc="-1" strike="noStrike"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>
            <a:off x="839880" y="2853000"/>
            <a:ext cx="7476840" cy="943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Інтегрований курс «Мистецтво»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2 год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225" name="CustomShape 3"/>
          <p:cNvSpPr/>
          <p:nvPr/>
        </p:nvSpPr>
        <p:spPr>
          <a:xfrm>
            <a:off x="839880" y="1989000"/>
            <a:ext cx="7476840" cy="516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Мистецька освітня галузь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226" name="CustomShape 4"/>
          <p:cNvSpPr/>
          <p:nvPr/>
        </p:nvSpPr>
        <p:spPr>
          <a:xfrm>
            <a:off x="839880" y="4437000"/>
            <a:ext cx="3737880" cy="1369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Образотворче мистецтво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1 год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227" name="CustomShape 5"/>
          <p:cNvSpPr/>
          <p:nvPr/>
        </p:nvSpPr>
        <p:spPr>
          <a:xfrm>
            <a:off x="4716000" y="4437000"/>
            <a:ext cx="3600720" cy="1369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40749b"/>
                </a:solidFill>
                <a:latin typeface="Arial Black"/>
                <a:ea typeface="DejaVu Sans"/>
              </a:rPr>
              <a:t>Музичне мистецтво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2800" spc="-1" strike="noStrike">
                <a:solidFill>
                  <a:srgbClr val="aa2b1e"/>
                </a:solidFill>
                <a:latin typeface="Arial Black"/>
                <a:ea typeface="DejaVu Sans"/>
              </a:rPr>
              <a:t>1 год</a:t>
            </a:r>
            <a:endParaRPr b="0" lang="uk-U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755640" y="620640"/>
            <a:ext cx="7704000" cy="365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aa2b1e"/>
                </a:solidFill>
                <a:latin typeface="Arial Black"/>
                <a:ea typeface="DejaVu Sans"/>
              </a:rPr>
              <a:t>Про організаційні питання запровадження Концепції Нової української школи</a:t>
            </a:r>
            <a:endParaRPr b="0" lang="uk-UA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aa2b1e"/>
                </a:solidFill>
                <a:latin typeface="Arial Black"/>
                <a:ea typeface="DejaVu Sans"/>
              </a:rPr>
              <a:t>у загальноосвітніх навчальних закладах </a:t>
            </a:r>
            <a:endParaRPr b="0" lang="uk-UA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aa2b1e"/>
                </a:solidFill>
                <a:latin typeface="Arial Black"/>
                <a:ea typeface="DejaVu Sans"/>
              </a:rPr>
              <a:t>І ступеня</a:t>
            </a:r>
            <a:endParaRPr b="0" lang="uk-UA" sz="3600" spc="-1" strike="noStrike"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1619640" y="4797000"/>
            <a:ext cx="5976000" cy="114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641"/>
              </a:spcBef>
            </a:pPr>
            <a:r>
              <a:rPr b="0" lang="ru-RU" sz="3200" spc="-1" strike="noStrike">
                <a:solidFill>
                  <a:srgbClr val="465e9c"/>
                </a:solidFill>
                <a:latin typeface="Arial Black"/>
                <a:ea typeface="DejaVu Sans"/>
              </a:rPr>
              <a:t>Наказ МОН України </a:t>
            </a:r>
            <a:endParaRPr b="0" lang="uk-UA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b="0" lang="ru-RU" sz="3200" spc="-1" strike="noStrike">
                <a:solidFill>
                  <a:srgbClr val="465e9c"/>
                </a:solidFill>
                <a:latin typeface="Arial Black"/>
                <a:ea typeface="DejaVu Sans"/>
              </a:rPr>
              <a:t>від 13.07.2017 №1021 </a:t>
            </a:r>
            <a:endParaRPr b="0" lang="uk-UA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1095120" y="817560"/>
            <a:ext cx="6964560" cy="275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uk-UA" sz="4300" spc="-1" strike="noStrike">
                <a:solidFill>
                  <a:srgbClr val="802017"/>
                </a:solidFill>
                <a:latin typeface="Arial Black"/>
              </a:rPr>
              <a:t>Закон України </a:t>
            </a:r>
            <a:br/>
            <a:r>
              <a:rPr b="0" lang="uk-UA" sz="4300" spc="-1" strike="noStrike">
                <a:solidFill>
                  <a:srgbClr val="802017"/>
                </a:solidFill>
                <a:latin typeface="Arial Black"/>
              </a:rPr>
              <a:t>«Про освіту»</a:t>
            </a:r>
            <a:endParaRPr b="0" lang="uk-UA" sz="4300" spc="-1" strike="noStrike"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1463040" y="4869000"/>
            <a:ext cx="6195600" cy="85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344675"/>
                </a:solidFill>
                <a:latin typeface="Arial Black"/>
              </a:rPr>
              <a:t>від 05.09.2017 № 2145-</a:t>
            </a:r>
            <a:r>
              <a:rPr b="0" lang="en-US" sz="2400" spc="-1" strike="noStrike">
                <a:solidFill>
                  <a:srgbClr val="344675"/>
                </a:solidFill>
                <a:latin typeface="Arial Black"/>
              </a:rPr>
              <a:t>VIII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0" lang="uk-UA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755640" y="817560"/>
            <a:ext cx="7704000" cy="361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300" spc="-1" strike="noStrike">
                <a:solidFill>
                  <a:srgbClr val="802017"/>
                </a:solidFill>
                <a:latin typeface="Arial Black"/>
              </a:rPr>
              <a:t>Методичні рекомендації щодо формувального оцінювання учнів </a:t>
            </a:r>
            <a:br/>
            <a:r>
              <a:rPr b="0" lang="ru-RU" sz="4300" spc="-1" strike="noStrike">
                <a:solidFill>
                  <a:srgbClr val="802017"/>
                </a:solidFill>
                <a:latin typeface="Arial Black"/>
              </a:rPr>
              <a:t>1 класу</a:t>
            </a:r>
            <a:endParaRPr b="0" lang="uk-UA" sz="4300" spc="-1" strike="noStrike"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1115640" y="4437000"/>
            <a:ext cx="7272000" cy="172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10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ru-RU" sz="2500" spc="-1" strike="noStrike">
                <a:solidFill>
                  <a:srgbClr val="344675"/>
                </a:solidFill>
                <a:latin typeface="Arial Black"/>
              </a:rPr>
              <a:t>Листи МОН України від 18.05.2018</a:t>
            </a:r>
            <a:r>
              <a:rPr b="0" lang="ru-RU" sz="2400" spc="-1" strike="noStrike">
                <a:solidFill>
                  <a:srgbClr val="333333"/>
                </a:solidFill>
                <a:latin typeface="Helvetica Neue"/>
              </a:rPr>
              <a:t> </a:t>
            </a:r>
            <a:endParaRPr b="0" lang="uk-UA" sz="2400" spc="-1" strike="noStrike">
              <a:latin typeface="Arial"/>
            </a:endParaRPr>
          </a:p>
          <a:p>
            <a:pPr marL="274320" indent="-273600">
              <a:lnSpc>
                <a:spcPct val="100000"/>
              </a:lnSpc>
              <a:spcBef>
                <a:spcPts val="479"/>
              </a:spcBef>
              <a:buClr>
                <a:srgbClr val="aa2b1e"/>
              </a:buClr>
              <a:buSzPct val="85000"/>
              <a:buFont typeface="Brush Script MT"/>
              <a:buChar char="O"/>
              <a:tabLst>
                <a:tab algn="l" pos="0"/>
              </a:tabLst>
            </a:pPr>
            <a:r>
              <a:rPr b="0" lang="ru-RU" sz="2400" spc="-1" strike="noStrike">
                <a:solidFill>
                  <a:srgbClr val="344675"/>
                </a:solidFill>
                <a:latin typeface="Arial Black"/>
              </a:rPr>
              <a:t>      №</a:t>
            </a:r>
            <a:r>
              <a:rPr b="0" lang="ru-RU" sz="2400" spc="-1" strike="noStrike">
                <a:solidFill>
                  <a:srgbClr val="344675"/>
                </a:solidFill>
                <a:latin typeface="Arial Black"/>
              </a:rPr>
              <a:t>2.2-1250 </a:t>
            </a:r>
            <a:endParaRPr b="0" lang="uk-UA" sz="2400" spc="-1" strike="noStrike">
              <a:latin typeface="Arial"/>
            </a:endParaRPr>
          </a:p>
          <a:p>
            <a:pPr marL="274320" indent="-273600">
              <a:lnSpc>
                <a:spcPct val="100000"/>
              </a:lnSpc>
              <a:spcBef>
                <a:spcPts val="479"/>
              </a:spcBef>
              <a:buClr>
                <a:srgbClr val="aa2b1e"/>
              </a:buClr>
              <a:buSzPct val="85000"/>
              <a:buFont typeface="Brush Script MT"/>
              <a:buChar char="O"/>
              <a:tabLst>
                <a:tab algn="l" pos="0"/>
              </a:tabLst>
            </a:pPr>
            <a:r>
              <a:rPr b="0" lang="ru-RU" sz="2400" spc="-1" strike="noStrike">
                <a:solidFill>
                  <a:srgbClr val="344675"/>
                </a:solidFill>
                <a:latin typeface="Arial Black"/>
              </a:rPr>
              <a:t>      </a:t>
            </a:r>
            <a:r>
              <a:rPr b="0" lang="ru-RU" sz="2400" spc="-1" strike="noStrike">
                <a:solidFill>
                  <a:srgbClr val="344675"/>
                </a:solidFill>
                <a:latin typeface="Arial Black"/>
              </a:rPr>
              <a:t>та від 21.05.2018 № 2.2-1255</a:t>
            </a:r>
            <a:endParaRPr b="0" lang="uk-UA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1095120" y="817560"/>
            <a:ext cx="6964560" cy="40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42000"/>
          </a:bodyPr>
          <a:p>
            <a:pPr algn="ctr">
              <a:lnSpc>
                <a:spcPct val="100000"/>
              </a:lnSpc>
            </a:pPr>
            <a:br/>
            <a:r>
              <a:rPr b="0" lang="ru-RU" sz="4300" spc="-1" strike="noStrike">
                <a:solidFill>
                  <a:srgbClr val="802017"/>
                </a:solidFill>
                <a:latin typeface="Arial Black"/>
              </a:rPr>
              <a:t>Методичні рекомендації щодо оцінювання навчальних досягнень учнів першого класу у Новій українській школі</a:t>
            </a:r>
            <a:br/>
            <a:endParaRPr b="0" lang="uk-UA" sz="4300" spc="-1" strike="noStrike"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1619640" y="5013000"/>
            <a:ext cx="6039000" cy="709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74320" indent="-273600">
              <a:lnSpc>
                <a:spcPct val="100000"/>
              </a:lnSpc>
              <a:spcBef>
                <a:spcPts val="499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0" lang="uk-UA" sz="2500" spc="-1" strike="noStrike">
                <a:solidFill>
                  <a:srgbClr val="344675"/>
                </a:solidFill>
                <a:latin typeface="Arial Black"/>
              </a:rPr>
              <a:t>Наказ від 20.08.2018 №924</a:t>
            </a:r>
            <a:endParaRPr b="0" lang="uk-UA" sz="25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uk-UA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755640" y="817560"/>
            <a:ext cx="7704000" cy="22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br/>
            <a:r>
              <a:rPr b="0" lang="ru-RU" sz="4300" spc="-1" strike="noStrike">
                <a:solidFill>
                  <a:srgbClr val="802017"/>
                </a:solidFill>
                <a:latin typeface="Arial Black"/>
              </a:rPr>
              <a:t>Методичні рекомендації щодо адаптаційного періоду</a:t>
            </a:r>
            <a:endParaRPr b="0" lang="uk-UA" sz="4300" spc="-1" strike="noStrike"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1835640" y="4725000"/>
            <a:ext cx="5823000" cy="99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74320" indent="-273600">
              <a:lnSpc>
                <a:spcPct val="100000"/>
              </a:lnSpc>
              <a:spcBef>
                <a:spcPts val="499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0" lang="uk-UA" sz="2500" spc="-1" strike="noStrike">
                <a:solidFill>
                  <a:srgbClr val="344675"/>
                </a:solidFill>
                <a:latin typeface="Arial Black"/>
              </a:rPr>
              <a:t>Наказ від 20.08.2018 №923</a:t>
            </a:r>
            <a:endParaRPr b="0" lang="uk-UA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1095120" y="817560"/>
            <a:ext cx="6964560" cy="397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76000"/>
          </a:bodyPr>
          <a:p>
            <a:pPr algn="ctr">
              <a:lnSpc>
                <a:spcPct val="100000"/>
              </a:lnSpc>
            </a:pPr>
            <a:r>
              <a:rPr b="0" lang="ru-RU" sz="4300" spc="-1" strike="noStrike">
                <a:solidFill>
                  <a:srgbClr val="802017"/>
                </a:solidFill>
                <a:latin typeface="Arial Black"/>
              </a:rPr>
              <a:t>Методичні рекомендації щодо оцінювання навчальних досягнень учнів другого класу</a:t>
            </a:r>
            <a:endParaRPr b="0" lang="uk-UA" sz="4300" spc="-1" strike="noStrike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827640" y="4941000"/>
            <a:ext cx="7560000" cy="78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45000"/>
          </a:bodyPr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465e9c"/>
                </a:solidFill>
                <a:latin typeface="Arial Black"/>
              </a:rPr>
              <a:t>Наказ МОН України від 27.08.2019 №1154 </a:t>
            </a:r>
            <a:endParaRPr b="0" lang="uk-UA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0" lang="uk-UA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755640" y="620640"/>
            <a:ext cx="7632000" cy="352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uk-UA" sz="4300" spc="-1" strike="noStrike">
                <a:solidFill>
                  <a:srgbClr val="802017"/>
                </a:solidFill>
                <a:latin typeface="Arial Black"/>
              </a:rPr>
              <a:t>Методичні рекомендації щодо організації освітнього простору Нової української школи</a:t>
            </a:r>
            <a:endParaRPr b="0" lang="uk-UA" sz="4300" spc="-1" strike="noStrike">
              <a:latin typeface="Arial"/>
            </a:endParaRPr>
          </a:p>
        </p:txBody>
      </p:sp>
      <p:sp>
        <p:nvSpPr>
          <p:cNvPr id="239" name="CustomShape 2"/>
          <p:cNvSpPr/>
          <p:nvPr/>
        </p:nvSpPr>
        <p:spPr>
          <a:xfrm>
            <a:off x="755640" y="4293000"/>
            <a:ext cx="7632000" cy="194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1" lang="ru-RU" sz="2400" spc="-1" strike="noStrike">
                <a:solidFill>
                  <a:srgbClr val="344675"/>
                </a:solidFill>
                <a:latin typeface="Arial Black"/>
              </a:rPr>
              <a:t>Затверджені наказом МОН України від 23.03.2018 р. №283</a:t>
            </a:r>
            <a:endParaRPr b="0" lang="uk-UA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755640" y="620640"/>
            <a:ext cx="7632000" cy="561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marL="343080" indent="-342360" algn="ctr">
              <a:lnSpc>
                <a:spcPct val="100000"/>
              </a:lnSpc>
              <a:spcBef>
                <a:spcPts val="859"/>
              </a:spcBef>
              <a:tabLst>
                <a:tab algn="l" pos="0"/>
              </a:tabLst>
            </a:pPr>
            <a:r>
              <a:rPr b="0" lang="uk-UA" sz="4300" spc="-1" strike="noStrike">
                <a:solidFill>
                  <a:srgbClr val="002060"/>
                </a:solidFill>
                <a:latin typeface="Arial Black"/>
              </a:rPr>
              <a:t>Лист МОН України </a:t>
            </a:r>
            <a:br/>
            <a:r>
              <a:rPr b="0" lang="uk-UA" sz="4300" spc="-1" strike="noStrike">
                <a:solidFill>
                  <a:srgbClr val="002060"/>
                </a:solidFill>
                <a:latin typeface="Arial Black"/>
              </a:rPr>
              <a:t>від 02.04.2018 р. </a:t>
            </a:r>
            <a:br/>
            <a:r>
              <a:rPr b="0" lang="uk-UA" sz="4300" spc="-1" strike="noStrike">
                <a:solidFill>
                  <a:srgbClr val="002060"/>
                </a:solidFill>
                <a:latin typeface="Arial Black"/>
              </a:rPr>
              <a:t>№ 1/9-190</a:t>
            </a:r>
            <a:br/>
            <a:r>
              <a:rPr b="0" lang="uk-UA" sz="4300" spc="-1" strike="noStrike">
                <a:solidFill>
                  <a:srgbClr val="802017"/>
                </a:solidFill>
                <a:latin typeface="Arial Black"/>
              </a:rPr>
              <a:t>«Щодо скороченої тривалості уроку для учнів початкової школи»</a:t>
            </a:r>
            <a:br/>
            <a:endParaRPr b="0" lang="uk-UA" sz="4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755640" y="620640"/>
            <a:ext cx="7632000" cy="568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br/>
            <a:endParaRPr b="0" lang="uk-UA" sz="1800" spc="-1" strike="noStrike"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739440" y="1017000"/>
            <a:ext cx="7704000" cy="252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4000" spc="-1" strike="noStrike">
                <a:solidFill>
                  <a:srgbClr val="aa2b1e"/>
                </a:solidFill>
                <a:latin typeface="Arial Black"/>
                <a:ea typeface="DejaVu Sans"/>
              </a:rPr>
              <a:t>Порядок </a:t>
            </a:r>
            <a:endParaRPr b="0" lang="uk-UA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4000" spc="-1" strike="noStrike">
                <a:solidFill>
                  <a:srgbClr val="aa2b1e"/>
                </a:solidFill>
                <a:latin typeface="Arial Black"/>
                <a:ea typeface="DejaVu Sans"/>
              </a:rPr>
              <a:t>поділу класів на групи</a:t>
            </a:r>
            <a:endParaRPr b="0" lang="uk-UA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4000" spc="-1" strike="noStrike">
                <a:solidFill>
                  <a:srgbClr val="aa2b1e"/>
                </a:solidFill>
                <a:latin typeface="Arial Black"/>
                <a:ea typeface="DejaVu Sans"/>
              </a:rPr>
              <a:t>при вивченні </a:t>
            </a:r>
            <a:endParaRPr b="0" lang="uk-UA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4000" spc="-1" strike="noStrike">
                <a:solidFill>
                  <a:srgbClr val="aa2b1e"/>
                </a:solidFill>
                <a:latin typeface="Arial Black"/>
                <a:ea typeface="DejaVu Sans"/>
              </a:rPr>
              <a:t>української мови</a:t>
            </a:r>
            <a:endParaRPr b="0" lang="uk-UA" sz="4000" spc="-1" strike="noStrike">
              <a:latin typeface="Arial"/>
            </a:endParaRPr>
          </a:p>
        </p:txBody>
      </p:sp>
      <p:sp>
        <p:nvSpPr>
          <p:cNvPr id="243" name="CustomShape 3"/>
          <p:cNvSpPr/>
          <p:nvPr/>
        </p:nvSpPr>
        <p:spPr>
          <a:xfrm>
            <a:off x="3564000" y="4797000"/>
            <a:ext cx="3347640" cy="11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465e9c"/>
                </a:solidFill>
                <a:latin typeface="Arial Black"/>
                <a:ea typeface="DejaVu Sans"/>
              </a:rPr>
              <a:t>Лист МОН України від  22.05.2018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465e9c"/>
                </a:solidFill>
                <a:latin typeface="Arial Black"/>
                <a:ea typeface="DejaVu Sans"/>
              </a:rPr>
              <a:t>№ </a:t>
            </a:r>
            <a:r>
              <a:rPr b="0" lang="uk-UA" sz="2400" spc="-1" strike="noStrike">
                <a:solidFill>
                  <a:srgbClr val="465e9c"/>
                </a:solidFill>
                <a:latin typeface="Arial Black"/>
                <a:ea typeface="DejaVu Sans"/>
              </a:rPr>
              <a:t>1/9-332</a:t>
            </a:r>
            <a:endParaRPr b="0" lang="uk-UA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1619640" y="1628640"/>
            <a:ext cx="583200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4000" spc="-1" strike="noStrike">
                <a:solidFill>
                  <a:srgbClr val="aa2b1e"/>
                </a:solidFill>
                <a:latin typeface="Arial Black"/>
                <a:ea typeface="DejaVu Sans"/>
              </a:rPr>
              <a:t>Дякую за увагу!</a:t>
            </a:r>
            <a:endParaRPr b="0" lang="uk-UA" sz="4000" spc="-1" strike="noStrike">
              <a:latin typeface="Arial"/>
            </a:endParaRPr>
          </a:p>
        </p:txBody>
      </p:sp>
      <p:pic>
        <p:nvPicPr>
          <p:cNvPr id="245" name="Picture 2" descr=""/>
          <p:cNvPicPr/>
          <p:nvPr/>
        </p:nvPicPr>
        <p:blipFill>
          <a:blip r:embed="rId1"/>
          <a:stretch/>
        </p:blipFill>
        <p:spPr>
          <a:xfrm>
            <a:off x="2339640" y="2565000"/>
            <a:ext cx="3994560" cy="3200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1095120" y="817560"/>
            <a:ext cx="6964560" cy="275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uk-UA" sz="4300" spc="-1" strike="noStrike">
                <a:solidFill>
                  <a:srgbClr val="802017"/>
                </a:solidFill>
                <a:latin typeface="Arial Black"/>
              </a:rPr>
              <a:t>Закон України </a:t>
            </a:r>
            <a:br/>
            <a:r>
              <a:rPr b="0" lang="uk-UA" sz="4300" spc="-1" strike="noStrike">
                <a:solidFill>
                  <a:srgbClr val="802017"/>
                </a:solidFill>
                <a:latin typeface="Arial Black"/>
              </a:rPr>
              <a:t>«Про повну загальну середню освіту»</a:t>
            </a:r>
            <a:endParaRPr b="0" lang="uk-UA" sz="4300" spc="-1" strike="noStrike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1463040" y="4869000"/>
            <a:ext cx="6195600" cy="85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344675"/>
                </a:solidFill>
                <a:latin typeface="Arial Black"/>
              </a:rPr>
              <a:t>від 16.01.2020 № 463-</a:t>
            </a:r>
            <a:r>
              <a:rPr b="0" lang="en-US" sz="2400" spc="-1" strike="noStrike">
                <a:solidFill>
                  <a:srgbClr val="344675"/>
                </a:solidFill>
                <a:latin typeface="Arial Black"/>
              </a:rPr>
              <a:t>I</a:t>
            </a:r>
            <a:r>
              <a:rPr b="0" lang="uk-UA" sz="2400" spc="-1" strike="noStrike">
                <a:solidFill>
                  <a:srgbClr val="344675"/>
                </a:solidFill>
                <a:latin typeface="Arial Black"/>
              </a:rPr>
              <a:t>Х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0" lang="uk-UA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1095120" y="817560"/>
            <a:ext cx="6964560" cy="261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br/>
            <a:r>
              <a:rPr b="0" lang="uk-UA" sz="4300" spc="-1" strike="noStrike">
                <a:solidFill>
                  <a:srgbClr val="802017"/>
                </a:solidFill>
                <a:latin typeface="Arial Black"/>
              </a:rPr>
              <a:t>Державний стандарт початкової освіти</a:t>
            </a:r>
            <a:br/>
            <a:r>
              <a:rPr b="0" lang="uk-UA" sz="4300" spc="-1" strike="noStrike">
                <a:solidFill>
                  <a:srgbClr val="802017"/>
                </a:solidFill>
                <a:latin typeface="Arial Black"/>
              </a:rPr>
              <a:t>(1-3 класи)</a:t>
            </a:r>
            <a:endParaRPr b="0" lang="uk-UA" sz="4300" spc="-1" strike="noStrike">
              <a:latin typeface="Arial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1463040" y="3717000"/>
            <a:ext cx="6852600" cy="223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6000"/>
          </a:bodyPr>
          <a:p>
            <a:pPr algn="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endParaRPr b="0" lang="uk-UA" sz="18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1" lang="uk-UA" sz="2000" spc="-1" strike="noStrike">
                <a:solidFill>
                  <a:srgbClr val="344675"/>
                </a:solidFill>
                <a:latin typeface="Arial Black"/>
              </a:rPr>
              <a:t>затверджено Постановою </a:t>
            </a:r>
            <a:endParaRPr b="0" lang="uk-UA" sz="20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1" lang="uk-UA" sz="2000" spc="-1" strike="noStrike">
                <a:solidFill>
                  <a:srgbClr val="344675"/>
                </a:solidFill>
                <a:latin typeface="Arial Black"/>
              </a:rPr>
              <a:t>Кабінету Міністрів України</a:t>
            </a:r>
            <a:endParaRPr b="0" lang="uk-UA" sz="20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1" lang="uk-UA" sz="2000" spc="-1" strike="noStrike">
                <a:solidFill>
                  <a:srgbClr val="344675"/>
                </a:solidFill>
                <a:latin typeface="Arial Black"/>
              </a:rPr>
              <a:t> </a:t>
            </a:r>
            <a:r>
              <a:rPr b="1" lang="uk-UA" sz="2000" spc="-1" strike="noStrike">
                <a:solidFill>
                  <a:srgbClr val="344675"/>
                </a:solidFill>
                <a:latin typeface="Arial Black"/>
              </a:rPr>
              <a:t>від 21.02.2018 №87</a:t>
            </a:r>
            <a:endParaRPr b="0" lang="uk-UA" sz="20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1" lang="uk-UA" sz="2000" spc="-1" strike="noStrike">
                <a:solidFill>
                  <a:srgbClr val="344675"/>
                </a:solidFill>
                <a:latin typeface="Arial Black"/>
              </a:rPr>
              <a:t>(у редакції постанови Кабінету Міністрів України від 24.07.2019 № 688)</a:t>
            </a:r>
            <a:endParaRPr b="0" lang="uk-UA" sz="20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1095120" y="817560"/>
            <a:ext cx="6964560" cy="261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br/>
            <a:r>
              <a:rPr b="0" lang="uk-UA" sz="4300" spc="-1" strike="noStrike">
                <a:solidFill>
                  <a:srgbClr val="802017"/>
                </a:solidFill>
                <a:latin typeface="Arial Black"/>
              </a:rPr>
              <a:t>Державний стандарт початкової загальної освіти</a:t>
            </a:r>
            <a:br/>
            <a:r>
              <a:rPr b="0" lang="uk-UA" sz="4300" spc="-1" strike="noStrike">
                <a:solidFill>
                  <a:srgbClr val="802017"/>
                </a:solidFill>
                <a:latin typeface="Arial Black"/>
              </a:rPr>
              <a:t>(4 клас)</a:t>
            </a:r>
            <a:br/>
            <a:endParaRPr b="0" lang="uk-UA" sz="4300" spc="-1" strike="noStrike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1463040" y="4077000"/>
            <a:ext cx="6852600" cy="164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endParaRPr b="0" lang="uk-UA" sz="18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1" lang="uk-UA" sz="2000" spc="-1" strike="noStrike">
                <a:solidFill>
                  <a:srgbClr val="344675"/>
                </a:solidFill>
                <a:latin typeface="Arial Black"/>
              </a:rPr>
              <a:t>затверджено Постановою </a:t>
            </a:r>
            <a:endParaRPr b="0" lang="uk-UA" sz="20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1" lang="uk-UA" sz="2000" spc="-1" strike="noStrike">
                <a:solidFill>
                  <a:srgbClr val="344675"/>
                </a:solidFill>
                <a:latin typeface="Arial Black"/>
              </a:rPr>
              <a:t>Кабінету Міністрів України</a:t>
            </a:r>
            <a:endParaRPr b="0" lang="uk-UA" sz="20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1" lang="uk-UA" sz="2000" spc="-1" strike="noStrike">
                <a:solidFill>
                  <a:srgbClr val="344675"/>
                </a:solidFill>
                <a:latin typeface="Arial Black"/>
              </a:rPr>
              <a:t> </a:t>
            </a:r>
            <a:r>
              <a:rPr b="1" lang="uk-UA" sz="2000" spc="-1" strike="noStrike">
                <a:solidFill>
                  <a:srgbClr val="344675"/>
                </a:solidFill>
                <a:latin typeface="Arial Black"/>
              </a:rPr>
              <a:t>від 21.02.2018 №87</a:t>
            </a:r>
            <a:endParaRPr b="0" lang="uk-UA" sz="20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755640" y="620640"/>
            <a:ext cx="7632000" cy="568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56000"/>
          </a:bodyPr>
          <a:p>
            <a:pPr algn="ctr">
              <a:lnSpc>
                <a:spcPct val="100000"/>
              </a:lnSpc>
            </a:pPr>
            <a:br/>
            <a:r>
              <a:rPr b="0" lang="uk-UA" sz="4100" spc="-1" strike="noStrike">
                <a:solidFill>
                  <a:srgbClr val="aa2b1e"/>
                </a:solidFill>
                <a:latin typeface="Arial Black"/>
              </a:rPr>
              <a:t>Типові освітні програми для закладів загальної середньої освіти, розроблені під керівництвом О.Я.Савченко</a:t>
            </a:r>
            <a:br/>
            <a:br/>
            <a:r>
              <a:rPr b="0" lang="uk-UA" sz="3100" spc="-1" strike="noStrike">
                <a:solidFill>
                  <a:srgbClr val="aa2b1e"/>
                </a:solidFill>
                <a:latin typeface="Arial Black"/>
              </a:rPr>
              <a:t>1-2 класи</a:t>
            </a:r>
            <a:r>
              <a:rPr b="0" lang="uk-UA" sz="2200" spc="-1" strike="noStrike">
                <a:solidFill>
                  <a:srgbClr val="344675"/>
                </a:solidFill>
                <a:latin typeface="Arial Black"/>
              </a:rPr>
              <a:t>(Наказ МОН України від 08.10.2019 р. </a:t>
            </a:r>
            <a:br/>
            <a:r>
              <a:rPr b="0" lang="uk-UA" sz="2200" spc="-1" strike="noStrike">
                <a:solidFill>
                  <a:srgbClr val="344675"/>
                </a:solidFill>
                <a:latin typeface="Arial Black"/>
              </a:rPr>
              <a:t>№ 1272)</a:t>
            </a:r>
            <a:br/>
            <a:r>
              <a:rPr b="0" lang="uk-UA" sz="3100" spc="-1" strike="noStrike">
                <a:solidFill>
                  <a:srgbClr val="aa2b1e"/>
                </a:solidFill>
                <a:latin typeface="Arial Black"/>
              </a:rPr>
              <a:t>3-4 класи</a:t>
            </a:r>
            <a:r>
              <a:rPr b="0" lang="uk-UA" sz="2200" spc="-1" strike="noStrike">
                <a:solidFill>
                  <a:srgbClr val="344675"/>
                </a:solidFill>
                <a:latin typeface="Arial Black"/>
              </a:rPr>
              <a:t>(Наказ МОН України від 08.10.2019 р. </a:t>
            </a:r>
            <a:br/>
            <a:r>
              <a:rPr b="0" lang="uk-UA" sz="2200" spc="-1" strike="noStrike">
                <a:solidFill>
                  <a:srgbClr val="344675"/>
                </a:solidFill>
                <a:latin typeface="Arial Black"/>
              </a:rPr>
              <a:t>№ 1273)</a:t>
            </a:r>
            <a:br/>
            <a:endParaRPr b="0" lang="uk-UA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755640" y="620640"/>
            <a:ext cx="7632000" cy="568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66000"/>
          </a:bodyPr>
          <a:p>
            <a:pPr algn="ctr">
              <a:lnSpc>
                <a:spcPct val="100000"/>
              </a:lnSpc>
            </a:pPr>
            <a:br/>
            <a:r>
              <a:rPr b="0" lang="uk-UA" sz="4100" spc="-1" strike="noStrike">
                <a:solidFill>
                  <a:srgbClr val="aa2b1e"/>
                </a:solidFill>
                <a:latin typeface="Arial Black"/>
              </a:rPr>
              <a:t>Типові освітні програми для закладів загальної середньої освіти, розроблені під керівництвом Р.Б.Шияна</a:t>
            </a:r>
            <a:br/>
            <a:br/>
            <a:r>
              <a:rPr b="0" lang="uk-UA" sz="3100" spc="-1" strike="noStrike">
                <a:solidFill>
                  <a:srgbClr val="aa2b1e"/>
                </a:solidFill>
                <a:latin typeface="Arial Black"/>
              </a:rPr>
              <a:t>1-2 класи</a:t>
            </a:r>
            <a:r>
              <a:rPr b="0" lang="uk-UA" sz="2200" spc="-1" strike="noStrike">
                <a:solidFill>
                  <a:srgbClr val="344675"/>
                </a:solidFill>
                <a:latin typeface="Arial Black"/>
              </a:rPr>
              <a:t>(Наказ МОН України від 08.10.2019 р. </a:t>
            </a:r>
            <a:br/>
            <a:r>
              <a:rPr b="0" lang="uk-UA" sz="2200" spc="-1" strike="noStrike">
                <a:solidFill>
                  <a:srgbClr val="344675"/>
                </a:solidFill>
                <a:latin typeface="Arial Black"/>
              </a:rPr>
              <a:t>№ 1272)</a:t>
            </a:r>
            <a:br/>
            <a:r>
              <a:rPr b="0" lang="uk-UA" sz="3100" spc="-1" strike="noStrike">
                <a:solidFill>
                  <a:srgbClr val="aa2b1e"/>
                </a:solidFill>
                <a:latin typeface="Arial Black"/>
              </a:rPr>
              <a:t>3-4 класи</a:t>
            </a:r>
            <a:r>
              <a:rPr b="0" lang="uk-UA" sz="2200" spc="-1" strike="noStrike">
                <a:solidFill>
                  <a:srgbClr val="344675"/>
                </a:solidFill>
                <a:latin typeface="Arial Black"/>
              </a:rPr>
              <a:t>(Наказ МОН України від 08.10.2019 р. </a:t>
            </a:r>
            <a:br/>
            <a:r>
              <a:rPr b="0" lang="uk-UA" sz="2200" spc="-1" strike="noStrike">
                <a:solidFill>
                  <a:srgbClr val="344675"/>
                </a:solidFill>
                <a:latin typeface="Arial Black"/>
              </a:rPr>
              <a:t>№ 1273)</a:t>
            </a:r>
            <a:br/>
            <a:endParaRPr b="0" lang="uk-UA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827640" y="1124640"/>
            <a:ext cx="7632000" cy="313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uk-UA" sz="4000" spc="-1" strike="noStrike">
                <a:solidFill>
                  <a:srgbClr val="c00000"/>
                </a:solidFill>
                <a:latin typeface="Arial Black"/>
                <a:ea typeface="DejaVu Sans"/>
              </a:rPr>
              <a:t>Типова освітня програма закладів загальної середньої освіти </a:t>
            </a:r>
            <a:endParaRPr b="0" lang="uk-UA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4000" spc="-1" strike="noStrike">
                <a:solidFill>
                  <a:srgbClr val="c00000"/>
                </a:solidFill>
                <a:latin typeface="Arial Black"/>
                <a:ea typeface="DejaVu Sans"/>
              </a:rPr>
              <a:t>І ступеня</a:t>
            </a:r>
            <a:endParaRPr b="0" lang="uk-UA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4000" spc="-1" strike="noStrike">
                <a:solidFill>
                  <a:srgbClr val="c00000"/>
                </a:solidFill>
                <a:latin typeface="Arial Black"/>
                <a:ea typeface="DejaVu Sans"/>
              </a:rPr>
              <a:t>(4 класи)</a:t>
            </a:r>
            <a:endParaRPr b="0" lang="uk-UA" sz="4000" spc="-1" strike="noStrike"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2843640" y="5013000"/>
            <a:ext cx="431964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465e9c"/>
                </a:solidFill>
                <a:latin typeface="Arial Black"/>
                <a:ea typeface="DejaVu Sans"/>
              </a:rPr>
              <a:t>Наказ МОН України від 20.04.2018 №407</a:t>
            </a:r>
            <a:endParaRPr b="0" lang="uk-UA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</TotalTime>
  <Application>LibreOffice/6.4.5.2$Windows_x86 LibreOffice_project/a726b36747cf2001e06b58ad5db1aa3a9a1872d6</Application>
  <Words>640</Words>
  <Paragraphs>172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2017-11-11T07:35:33Z</dcterms:created>
  <dc:creator>1</dc:creator>
  <dc:description/>
  <dc:language>uk-UA</dc:language>
  <cp:lastModifiedBy/>
  <dcterms:modified xsi:type="dcterms:W3CDTF">2020-09-17T09:27:41Z</dcterms:modified>
  <cp:revision>57</cp:revision>
  <dc:subject/>
  <dc:title>Нормативно-правове забезпечення діяльності початкової освіти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Екран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37</vt:i4>
  </property>
</Properties>
</file>